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46" r:id="rId2"/>
    <p:sldId id="380" r:id="rId3"/>
    <p:sldId id="392" r:id="rId4"/>
    <p:sldId id="260" r:id="rId5"/>
    <p:sldId id="389" r:id="rId6"/>
    <p:sldId id="347" r:id="rId7"/>
    <p:sldId id="332" r:id="rId8"/>
    <p:sldId id="391" r:id="rId9"/>
    <p:sldId id="405" r:id="rId10"/>
    <p:sldId id="477" r:id="rId11"/>
    <p:sldId id="402" r:id="rId12"/>
    <p:sldId id="306" r:id="rId13"/>
    <p:sldId id="414" r:id="rId14"/>
    <p:sldId id="479" r:id="rId15"/>
    <p:sldId id="478" r:id="rId16"/>
    <p:sldId id="400" r:id="rId17"/>
    <p:sldId id="403" r:id="rId18"/>
    <p:sldId id="428" r:id="rId19"/>
    <p:sldId id="404" r:id="rId20"/>
    <p:sldId id="439" r:id="rId21"/>
    <p:sldId id="430" r:id="rId22"/>
    <p:sldId id="432" r:id="rId23"/>
    <p:sldId id="431" r:id="rId24"/>
    <p:sldId id="433" r:id="rId25"/>
    <p:sldId id="446" r:id="rId26"/>
    <p:sldId id="436" r:id="rId27"/>
    <p:sldId id="434" r:id="rId28"/>
    <p:sldId id="435" r:id="rId29"/>
    <p:sldId id="437" r:id="rId30"/>
    <p:sldId id="308" r:id="rId31"/>
    <p:sldId id="398" r:id="rId32"/>
    <p:sldId id="408" r:id="rId33"/>
    <p:sldId id="406" r:id="rId34"/>
    <p:sldId id="467" r:id="rId35"/>
    <p:sldId id="415" r:id="rId36"/>
    <p:sldId id="424" r:id="rId37"/>
    <p:sldId id="453" r:id="rId38"/>
    <p:sldId id="466" r:id="rId39"/>
    <p:sldId id="454" r:id="rId40"/>
    <p:sldId id="429" r:id="rId41"/>
    <p:sldId id="468" r:id="rId42"/>
    <p:sldId id="475" r:id="rId43"/>
    <p:sldId id="474" r:id="rId44"/>
    <p:sldId id="304" r:id="rId45"/>
  </p:sldIdLst>
  <p:sldSz cx="12192000" cy="6858000"/>
  <p:notesSz cx="6734175"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DE50D4"/>
    <a:srgbClr val="AA4EE2"/>
    <a:srgbClr val="CC99FF"/>
    <a:srgbClr val="FF3399"/>
    <a:srgbClr val="0000FF"/>
    <a:srgbClr val="FF61FF"/>
    <a:srgbClr val="9966FF"/>
    <a:srgbClr val="336699"/>
    <a:srgbClr val="B21E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14" autoAdjust="0"/>
    <p:restoredTop sz="94055" autoAdjust="0"/>
  </p:normalViewPr>
  <p:slideViewPr>
    <p:cSldViewPr snapToGrid="0">
      <p:cViewPr varScale="1">
        <p:scale>
          <a:sx n="68" d="100"/>
          <a:sy n="68" d="100"/>
        </p:scale>
        <p:origin x="1104" y="54"/>
      </p:cViewPr>
      <p:guideLst/>
    </p:cSldViewPr>
  </p:slideViewPr>
  <p:notesTextViewPr>
    <p:cViewPr>
      <p:scale>
        <a:sx n="1" d="1"/>
        <a:sy n="1" d="1"/>
      </p:scale>
      <p:origin x="0" y="0"/>
    </p:cViewPr>
  </p:notesTextViewPr>
  <p:sorterViewPr>
    <p:cViewPr varScale="1">
      <p:scale>
        <a:sx n="100" d="100"/>
        <a:sy n="100" d="100"/>
      </p:scale>
      <p:origin x="0" y="-1087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oleObject" Target="file:///\\hknas\a70011$\Microsoft%20PowerPoint%20&#20869;&#12398;&#12464;&#12521;&#1250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Users\user\Desktop\SNS.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6.456185869248994E-2"/>
          <c:y val="4.1751295808323784E-2"/>
          <c:w val="0.90685543383164102"/>
          <c:h val="0.85093320721120702"/>
        </c:manualLayout>
      </c:layout>
      <c:barChart>
        <c:barDir val="col"/>
        <c:grouping val="clustered"/>
        <c:varyColors val="0"/>
        <c:ser>
          <c:idx val="0"/>
          <c:order val="0"/>
          <c:tx>
            <c:strRef>
              <c:f>Sheet1!$B$1</c:f>
              <c:strCache>
                <c:ptCount val="1"/>
                <c:pt idx="0">
                  <c:v>2016年8月</c:v>
                </c:pt>
              </c:strCache>
            </c:strRef>
          </c:tx>
          <c:spPr>
            <a:solidFill>
              <a:schemeClr val="accent1">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Twitter</c:v>
                </c:pt>
                <c:pt idx="1">
                  <c:v>facebook</c:v>
                </c:pt>
                <c:pt idx="2">
                  <c:v>Instagram</c:v>
                </c:pt>
              </c:strCache>
            </c:strRef>
          </c:cat>
          <c:val>
            <c:numRef>
              <c:f>Sheet1!$B$2:$B$4</c:f>
              <c:numCache>
                <c:formatCode>General</c:formatCode>
                <c:ptCount val="3"/>
                <c:pt idx="0">
                  <c:v>22360000</c:v>
                </c:pt>
                <c:pt idx="1">
                  <c:v>21050000</c:v>
                </c:pt>
                <c:pt idx="2">
                  <c:v>11940000</c:v>
                </c:pt>
              </c:numCache>
            </c:numRef>
          </c:val>
          <c:extLst>
            <c:ext xmlns:c16="http://schemas.microsoft.com/office/drawing/2014/chart" uri="{C3380CC4-5D6E-409C-BE32-E72D297353CC}">
              <c16:uniqueId val="{00000000-2B10-4C51-8395-36FFA541D6AF}"/>
            </c:ext>
          </c:extLst>
        </c:ser>
        <c:ser>
          <c:idx val="1"/>
          <c:order val="1"/>
          <c:tx>
            <c:strRef>
              <c:f>Sheet1!$C$1</c:f>
              <c:strCache>
                <c:ptCount val="1"/>
                <c:pt idx="0">
                  <c:v>2017年8月</c:v>
                </c:pt>
              </c:strCache>
            </c:strRef>
          </c:tx>
          <c:spPr>
            <a:solidFill>
              <a:schemeClr val="accent1">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Twitter</c:v>
                </c:pt>
                <c:pt idx="1">
                  <c:v>facebook</c:v>
                </c:pt>
                <c:pt idx="2">
                  <c:v>Instagram</c:v>
                </c:pt>
              </c:strCache>
            </c:strRef>
          </c:cat>
          <c:val>
            <c:numRef>
              <c:f>Sheet1!$C$2:$C$4</c:f>
              <c:numCache>
                <c:formatCode>General</c:formatCode>
                <c:ptCount val="3"/>
                <c:pt idx="0">
                  <c:v>26560000</c:v>
                </c:pt>
                <c:pt idx="1">
                  <c:v>22520000</c:v>
                </c:pt>
                <c:pt idx="2">
                  <c:v>17060000</c:v>
                </c:pt>
              </c:numCache>
            </c:numRef>
          </c:val>
          <c:extLst>
            <c:ext xmlns:c16="http://schemas.microsoft.com/office/drawing/2014/chart" uri="{C3380CC4-5D6E-409C-BE32-E72D297353CC}">
              <c16:uniqueId val="{00000001-2B10-4C51-8395-36FFA541D6AF}"/>
            </c:ext>
          </c:extLst>
        </c:ser>
        <c:dLbls>
          <c:showLegendKey val="0"/>
          <c:showVal val="0"/>
          <c:showCatName val="0"/>
          <c:showSerName val="0"/>
          <c:showPercent val="0"/>
          <c:showBubbleSize val="0"/>
        </c:dLbls>
        <c:gapWidth val="219"/>
        <c:overlap val="-27"/>
        <c:axId val="164478792"/>
        <c:axId val="164479176"/>
      </c:barChart>
      <c:catAx>
        <c:axId val="164478792"/>
        <c:scaling>
          <c:orientation val="minMax"/>
        </c:scaling>
        <c:delete val="1"/>
        <c:axPos val="b"/>
        <c:numFmt formatCode="General" sourceLinked="1"/>
        <c:majorTickMark val="none"/>
        <c:minorTickMark val="none"/>
        <c:tickLblPos val="nextTo"/>
        <c:crossAx val="164479176"/>
        <c:crosses val="autoZero"/>
        <c:auto val="1"/>
        <c:lblAlgn val="ctr"/>
        <c:lblOffset val="100"/>
        <c:noMultiLvlLbl val="0"/>
      </c:catAx>
      <c:valAx>
        <c:axId val="1644791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n-lt"/>
                <a:ea typeface="+mn-ea"/>
                <a:cs typeface="+mn-cs"/>
              </a:defRPr>
            </a:pPr>
            <a:endParaRPr lang="ja-JP"/>
          </a:p>
        </c:txPr>
        <c:crossAx val="1644787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820210252192711"/>
          <c:y val="4.8743268055734664E-3"/>
          <c:w val="0.80059518941781405"/>
          <c:h val="0.90185757776694997"/>
        </c:manualLayout>
      </c:layout>
      <c:barChart>
        <c:barDir val="bar"/>
        <c:grouping val="stacked"/>
        <c:varyColors val="0"/>
        <c:ser>
          <c:idx val="0"/>
          <c:order val="0"/>
          <c:tx>
            <c:strRef>
              <c:f>Sheet1!$B$1</c:f>
              <c:strCache>
                <c:ptCount val="1"/>
                <c:pt idx="0">
                  <c:v>頻繁に情報収集する</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Sheet1!$A$2:$A$14</c:f>
              <c:strCache>
                <c:ptCount val="13"/>
                <c:pt idx="0">
                  <c:v>50代(n=343)</c:v>
                </c:pt>
                <c:pt idx="1">
                  <c:v>40代(n=324)</c:v>
                </c:pt>
                <c:pt idx="2">
                  <c:v>30代(n=322)</c:v>
                </c:pt>
                <c:pt idx="3">
                  <c:v>20代(n=318)</c:v>
                </c:pt>
                <c:pt idx="4">
                  <c:v>10代(n=300)</c:v>
                </c:pt>
                <c:pt idx="6">
                  <c:v>50代(n=331)</c:v>
                </c:pt>
                <c:pt idx="7">
                  <c:v>40代(n=322)</c:v>
                </c:pt>
                <c:pt idx="8">
                  <c:v>30代(n=317)</c:v>
                </c:pt>
                <c:pt idx="9">
                  <c:v>20代(n=302)</c:v>
                </c:pt>
                <c:pt idx="10">
                  <c:v>10代(n=293)</c:v>
                </c:pt>
                <c:pt idx="12">
                  <c:v>全体(n=3,172)</c:v>
                </c:pt>
              </c:strCache>
            </c:strRef>
          </c:cat>
          <c:val>
            <c:numRef>
              <c:f>Sheet1!$B$2:$B$14</c:f>
              <c:numCache>
                <c:formatCode>General</c:formatCode>
                <c:ptCount val="13"/>
                <c:pt idx="0">
                  <c:v>1.5</c:v>
                </c:pt>
                <c:pt idx="1">
                  <c:v>1.9</c:v>
                </c:pt>
                <c:pt idx="2">
                  <c:v>4.3</c:v>
                </c:pt>
                <c:pt idx="3">
                  <c:v>11.6</c:v>
                </c:pt>
                <c:pt idx="4">
                  <c:v>13.3</c:v>
                </c:pt>
                <c:pt idx="6">
                  <c:v>1.2</c:v>
                </c:pt>
                <c:pt idx="7">
                  <c:v>2.2000000000000002</c:v>
                </c:pt>
                <c:pt idx="8">
                  <c:v>4.4000000000000004</c:v>
                </c:pt>
                <c:pt idx="9">
                  <c:v>7.3</c:v>
                </c:pt>
                <c:pt idx="10">
                  <c:v>5.5</c:v>
                </c:pt>
                <c:pt idx="12">
                  <c:v>5.2</c:v>
                </c:pt>
              </c:numCache>
            </c:numRef>
          </c:val>
          <c:extLst>
            <c:ext xmlns:c16="http://schemas.microsoft.com/office/drawing/2014/chart" uri="{C3380CC4-5D6E-409C-BE32-E72D297353CC}">
              <c16:uniqueId val="{00000000-0FA8-4ADC-B820-CFF47F6E836D}"/>
            </c:ext>
          </c:extLst>
        </c:ser>
        <c:ser>
          <c:idx val="1"/>
          <c:order val="1"/>
          <c:tx>
            <c:strRef>
              <c:f>Sheet1!$C$1</c:f>
              <c:strCache>
                <c:ptCount val="1"/>
                <c:pt idx="0">
                  <c:v>たまに情報収集する</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Sheet1!$A$2:$A$14</c:f>
              <c:strCache>
                <c:ptCount val="13"/>
                <c:pt idx="0">
                  <c:v>50代(n=343)</c:v>
                </c:pt>
                <c:pt idx="1">
                  <c:v>40代(n=324)</c:v>
                </c:pt>
                <c:pt idx="2">
                  <c:v>30代(n=322)</c:v>
                </c:pt>
                <c:pt idx="3">
                  <c:v>20代(n=318)</c:v>
                </c:pt>
                <c:pt idx="4">
                  <c:v>10代(n=300)</c:v>
                </c:pt>
                <c:pt idx="6">
                  <c:v>50代(n=331)</c:v>
                </c:pt>
                <c:pt idx="7">
                  <c:v>40代(n=322)</c:v>
                </c:pt>
                <c:pt idx="8">
                  <c:v>30代(n=317)</c:v>
                </c:pt>
                <c:pt idx="9">
                  <c:v>20代(n=302)</c:v>
                </c:pt>
                <c:pt idx="10">
                  <c:v>10代(n=293)</c:v>
                </c:pt>
                <c:pt idx="12">
                  <c:v>全体(n=3,172)</c:v>
                </c:pt>
              </c:strCache>
            </c:strRef>
          </c:cat>
          <c:val>
            <c:numRef>
              <c:f>Sheet1!$C$2:$C$14</c:f>
              <c:numCache>
                <c:formatCode>General</c:formatCode>
                <c:ptCount val="13"/>
                <c:pt idx="0">
                  <c:v>2</c:v>
                </c:pt>
                <c:pt idx="1">
                  <c:v>4.3</c:v>
                </c:pt>
                <c:pt idx="2">
                  <c:v>5.9</c:v>
                </c:pt>
                <c:pt idx="3">
                  <c:v>11</c:v>
                </c:pt>
                <c:pt idx="4">
                  <c:v>11.7</c:v>
                </c:pt>
                <c:pt idx="6">
                  <c:v>1.8</c:v>
                </c:pt>
                <c:pt idx="7">
                  <c:v>3.1</c:v>
                </c:pt>
                <c:pt idx="8">
                  <c:v>2.8</c:v>
                </c:pt>
                <c:pt idx="9">
                  <c:v>5.3</c:v>
                </c:pt>
                <c:pt idx="10">
                  <c:v>5.0999999999999996</c:v>
                </c:pt>
                <c:pt idx="12">
                  <c:v>5.2</c:v>
                </c:pt>
              </c:numCache>
            </c:numRef>
          </c:val>
          <c:extLst>
            <c:ext xmlns:c16="http://schemas.microsoft.com/office/drawing/2014/chart" uri="{C3380CC4-5D6E-409C-BE32-E72D297353CC}">
              <c16:uniqueId val="{00000001-0FA8-4ADC-B820-CFF47F6E836D}"/>
            </c:ext>
          </c:extLst>
        </c:ser>
        <c:ser>
          <c:idx val="2"/>
          <c:order val="2"/>
          <c:tx>
            <c:strRef>
              <c:f>Sheet1!$D$1</c:f>
              <c:strCache>
                <c:ptCount val="1"/>
                <c:pt idx="0">
                  <c:v>情報収集したことある</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Sheet1!$A$2:$A$14</c:f>
              <c:strCache>
                <c:ptCount val="13"/>
                <c:pt idx="0">
                  <c:v>50代(n=343)</c:v>
                </c:pt>
                <c:pt idx="1">
                  <c:v>40代(n=324)</c:v>
                </c:pt>
                <c:pt idx="2">
                  <c:v>30代(n=322)</c:v>
                </c:pt>
                <c:pt idx="3">
                  <c:v>20代(n=318)</c:v>
                </c:pt>
                <c:pt idx="4">
                  <c:v>10代(n=300)</c:v>
                </c:pt>
                <c:pt idx="6">
                  <c:v>50代(n=331)</c:v>
                </c:pt>
                <c:pt idx="7">
                  <c:v>40代(n=322)</c:v>
                </c:pt>
                <c:pt idx="8">
                  <c:v>30代(n=317)</c:v>
                </c:pt>
                <c:pt idx="9">
                  <c:v>20代(n=302)</c:v>
                </c:pt>
                <c:pt idx="10">
                  <c:v>10代(n=293)</c:v>
                </c:pt>
                <c:pt idx="12">
                  <c:v>全体(n=3,172)</c:v>
                </c:pt>
              </c:strCache>
            </c:strRef>
          </c:cat>
          <c:val>
            <c:numRef>
              <c:f>Sheet1!$D$2:$D$14</c:f>
              <c:numCache>
                <c:formatCode>General</c:formatCode>
                <c:ptCount val="13"/>
                <c:pt idx="0">
                  <c:v>1.2</c:v>
                </c:pt>
                <c:pt idx="1">
                  <c:v>3.1</c:v>
                </c:pt>
                <c:pt idx="2">
                  <c:v>2.8</c:v>
                </c:pt>
                <c:pt idx="3">
                  <c:v>4.4000000000000004</c:v>
                </c:pt>
                <c:pt idx="4">
                  <c:v>7.7</c:v>
                </c:pt>
                <c:pt idx="6">
                  <c:v>1.2</c:v>
                </c:pt>
                <c:pt idx="7">
                  <c:v>3.4</c:v>
                </c:pt>
                <c:pt idx="8">
                  <c:v>3.5</c:v>
                </c:pt>
                <c:pt idx="9">
                  <c:v>3</c:v>
                </c:pt>
                <c:pt idx="10">
                  <c:v>4.8</c:v>
                </c:pt>
                <c:pt idx="12">
                  <c:v>3.4</c:v>
                </c:pt>
              </c:numCache>
            </c:numRef>
          </c:val>
          <c:extLst>
            <c:ext xmlns:c16="http://schemas.microsoft.com/office/drawing/2014/chart" uri="{C3380CC4-5D6E-409C-BE32-E72D297353CC}">
              <c16:uniqueId val="{00000002-0FA8-4ADC-B820-CFF47F6E836D}"/>
            </c:ext>
          </c:extLst>
        </c:ser>
        <c:dLbls>
          <c:showLegendKey val="0"/>
          <c:showVal val="0"/>
          <c:showCatName val="0"/>
          <c:showSerName val="0"/>
          <c:showPercent val="0"/>
          <c:showBubbleSize val="0"/>
        </c:dLbls>
        <c:gapWidth val="40"/>
        <c:overlap val="100"/>
        <c:axId val="198900592"/>
        <c:axId val="198905072"/>
      </c:barChart>
      <c:catAx>
        <c:axId val="1989005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endParaRPr lang="ja-JP"/>
          </a:p>
        </c:txPr>
        <c:crossAx val="198905072"/>
        <c:crosses val="autoZero"/>
        <c:auto val="1"/>
        <c:lblAlgn val="ctr"/>
        <c:lblOffset val="100"/>
        <c:noMultiLvlLbl val="0"/>
      </c:catAx>
      <c:valAx>
        <c:axId val="1989050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ja-JP"/>
          </a:p>
        </c:txPr>
        <c:crossAx val="198900592"/>
        <c:crosses val="autoZero"/>
        <c:crossBetween val="between"/>
      </c:valAx>
      <c:spPr>
        <a:noFill/>
        <a:ln>
          <a:noFill/>
        </a:ln>
        <a:effectLst/>
      </c:spPr>
    </c:plotArea>
    <c:legend>
      <c:legendPos val="r"/>
      <c:layout>
        <c:manualLayout>
          <c:xMode val="edge"/>
          <c:yMode val="edge"/>
          <c:x val="0.75041625038758497"/>
          <c:y val="0.147416866022135"/>
          <c:w val="0.228812119269272"/>
          <c:h val="0.34020837989031499"/>
        </c:manualLayout>
      </c:layout>
      <c:overlay val="0"/>
      <c:spPr>
        <a:solidFill>
          <a:sysClr val="window" lastClr="FFFFFF"/>
        </a:solidFill>
        <a:ln>
          <a:noFill/>
        </a:ln>
        <a:effectLst/>
      </c:spPr>
      <c:txPr>
        <a:bodyPr rot="0" spcFirstLastPara="1" vertOverflow="ellipsis" vert="horz" wrap="square" anchor="ctr" anchorCtr="1"/>
        <a:lstStyle/>
        <a:p>
          <a:pPr>
            <a:defRPr lang="ja-JP" sz="164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userShapes r:id="rId5"/>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1800" b="1" i="0" u="none" strike="noStrike" kern="1200" spc="0" baseline="0">
                <a:solidFill>
                  <a:schemeClr val="tx1"/>
                </a:solidFill>
                <a:latin typeface="+mn-lt"/>
                <a:ea typeface="+mn-ea"/>
                <a:cs typeface="+mn-cs"/>
              </a:defRPr>
            </a:pPr>
            <a:r>
              <a:rPr lang="en-US" sz="1400" b="1" dirty="0">
                <a:solidFill>
                  <a:schemeClr val="tx1"/>
                </a:solidFill>
              </a:rPr>
              <a:t>3SNS</a:t>
            </a:r>
            <a:r>
              <a:rPr lang="ja-JP" altLang="en-US" sz="1400" b="1" dirty="0">
                <a:solidFill>
                  <a:schemeClr val="tx1"/>
                </a:solidFill>
              </a:rPr>
              <a:t>の概況比較：興味．関心（上位</a:t>
            </a:r>
            <a:r>
              <a:rPr lang="en-US" altLang="ja-JP" sz="1400" b="1" dirty="0">
                <a:solidFill>
                  <a:schemeClr val="tx1"/>
                </a:solidFill>
              </a:rPr>
              <a:t>20</a:t>
            </a:r>
            <a:r>
              <a:rPr lang="ja-JP" altLang="en-US" sz="1400" b="1" dirty="0">
                <a:solidFill>
                  <a:schemeClr val="tx1"/>
                </a:solidFill>
              </a:rPr>
              <a:t>）</a:t>
            </a:r>
            <a:endParaRPr lang="en-US" sz="1400" b="1" dirty="0">
              <a:solidFill>
                <a:schemeClr val="tx1"/>
              </a:solidFill>
            </a:endParaRPr>
          </a:p>
        </c:rich>
      </c:tx>
      <c:layout>
        <c:manualLayout>
          <c:xMode val="edge"/>
          <c:yMode val="edge"/>
          <c:x val="4.2218681694888474E-2"/>
          <c:y val="0.1165839855284535"/>
        </c:manualLayout>
      </c:layout>
      <c:overlay val="0"/>
      <c:spPr>
        <a:noFill/>
        <a:ln>
          <a:noFill/>
        </a:ln>
        <a:effectLst/>
      </c:spPr>
    </c:title>
    <c:autoTitleDeleted val="0"/>
    <c:plotArea>
      <c:layout>
        <c:manualLayout>
          <c:layoutTarget val="inner"/>
          <c:xMode val="edge"/>
          <c:yMode val="edge"/>
          <c:x val="2.8951096831959549E-2"/>
          <c:y val="0.11580770106650791"/>
          <c:w val="0.96101545835198698"/>
          <c:h val="0.81386407765136237"/>
        </c:manualLayout>
      </c:layout>
      <c:barChart>
        <c:barDir val="col"/>
        <c:grouping val="clustered"/>
        <c:varyColors val="0"/>
        <c:ser>
          <c:idx val="0"/>
          <c:order val="0"/>
          <c:spPr>
            <a:solidFill>
              <a:schemeClr val="bg1">
                <a:lumMod val="75000"/>
              </a:schemeClr>
            </a:solidFill>
            <a:ln>
              <a:noFill/>
            </a:ln>
            <a:effectLst/>
          </c:spPr>
          <c:invertIfNegative val="0"/>
          <c:val>
            <c:numRef>
              <c:f>Sheet1!$B$2:$U$2</c:f>
              <c:numCache>
                <c:formatCode>General</c:formatCode>
                <c:ptCount val="20"/>
                <c:pt idx="0">
                  <c:v>51.5</c:v>
                </c:pt>
                <c:pt idx="1">
                  <c:v>39.200000000000003</c:v>
                </c:pt>
                <c:pt idx="2">
                  <c:v>34.200000000000003</c:v>
                </c:pt>
                <c:pt idx="3">
                  <c:v>31.1</c:v>
                </c:pt>
                <c:pt idx="4">
                  <c:v>26.7</c:v>
                </c:pt>
                <c:pt idx="5">
                  <c:v>26.1</c:v>
                </c:pt>
                <c:pt idx="6">
                  <c:v>25.9</c:v>
                </c:pt>
                <c:pt idx="7">
                  <c:v>24.8</c:v>
                </c:pt>
                <c:pt idx="8">
                  <c:v>23.2</c:v>
                </c:pt>
                <c:pt idx="9" formatCode="0.0">
                  <c:v>23</c:v>
                </c:pt>
                <c:pt idx="10">
                  <c:v>22.4</c:v>
                </c:pt>
                <c:pt idx="11">
                  <c:v>22.3</c:v>
                </c:pt>
                <c:pt idx="12">
                  <c:v>20.5</c:v>
                </c:pt>
                <c:pt idx="13">
                  <c:v>19.8</c:v>
                </c:pt>
                <c:pt idx="14">
                  <c:v>19.3</c:v>
                </c:pt>
                <c:pt idx="15">
                  <c:v>19.2</c:v>
                </c:pt>
                <c:pt idx="16">
                  <c:v>18.399999999999999</c:v>
                </c:pt>
                <c:pt idx="17">
                  <c:v>17.399999999999999</c:v>
                </c:pt>
                <c:pt idx="18">
                  <c:v>14.3</c:v>
                </c:pt>
                <c:pt idx="19">
                  <c:v>14.1</c:v>
                </c:pt>
              </c:numCache>
            </c:numRef>
          </c:val>
          <c:extLst>
            <c:ext xmlns:c16="http://schemas.microsoft.com/office/drawing/2014/chart" uri="{C3380CC4-5D6E-409C-BE32-E72D297353CC}">
              <c16:uniqueId val="{00000000-E7A2-B542-96EE-02C5859A6EE5}"/>
            </c:ext>
          </c:extLst>
        </c:ser>
        <c:dLbls>
          <c:showLegendKey val="0"/>
          <c:showVal val="0"/>
          <c:showCatName val="0"/>
          <c:showSerName val="0"/>
          <c:showPercent val="0"/>
          <c:showBubbleSize val="0"/>
        </c:dLbls>
        <c:gapWidth val="150"/>
        <c:axId val="199103064"/>
        <c:axId val="199103448"/>
      </c:barChart>
      <c:lineChart>
        <c:grouping val="standard"/>
        <c:varyColors val="0"/>
        <c:ser>
          <c:idx val="1"/>
          <c:order val="1"/>
          <c:spPr>
            <a:ln w="38100" cap="rnd">
              <a:solidFill>
                <a:srgbClr val="FF2F92"/>
              </a:solidFill>
              <a:round/>
            </a:ln>
            <a:effectLst>
              <a:softEdge rad="0"/>
            </a:effectLst>
          </c:spPr>
          <c:marker>
            <c:symbol val="circle"/>
            <c:size val="5"/>
            <c:spPr>
              <a:solidFill>
                <a:schemeClr val="accent2"/>
              </a:solidFill>
              <a:ln w="38100">
                <a:solidFill>
                  <a:srgbClr val="FF2F92"/>
                </a:solidFill>
              </a:ln>
              <a:effectLst>
                <a:softEdge rad="0"/>
              </a:effectLst>
            </c:spPr>
          </c:marker>
          <c:val>
            <c:numRef>
              <c:f>Sheet1!$B$3:$U$3</c:f>
              <c:numCache>
                <c:formatCode>General</c:formatCode>
                <c:ptCount val="20"/>
                <c:pt idx="0">
                  <c:v>59.6</c:v>
                </c:pt>
                <c:pt idx="1">
                  <c:v>45.4</c:v>
                </c:pt>
                <c:pt idx="2" formatCode="0.0">
                  <c:v>26</c:v>
                </c:pt>
                <c:pt idx="3">
                  <c:v>39.4</c:v>
                </c:pt>
                <c:pt idx="4">
                  <c:v>28.7</c:v>
                </c:pt>
                <c:pt idx="5">
                  <c:v>31.9</c:v>
                </c:pt>
                <c:pt idx="6">
                  <c:v>13.7</c:v>
                </c:pt>
                <c:pt idx="7">
                  <c:v>45.9</c:v>
                </c:pt>
                <c:pt idx="8">
                  <c:v>13.9</c:v>
                </c:pt>
                <c:pt idx="9">
                  <c:v>26.3</c:v>
                </c:pt>
                <c:pt idx="10">
                  <c:v>33.4</c:v>
                </c:pt>
                <c:pt idx="11">
                  <c:v>37.9</c:v>
                </c:pt>
                <c:pt idx="12" formatCode="0.0">
                  <c:v>18</c:v>
                </c:pt>
                <c:pt idx="13">
                  <c:v>17.2</c:v>
                </c:pt>
                <c:pt idx="14">
                  <c:v>10.3</c:v>
                </c:pt>
                <c:pt idx="15">
                  <c:v>21.9</c:v>
                </c:pt>
                <c:pt idx="16">
                  <c:v>17.8</c:v>
                </c:pt>
                <c:pt idx="17">
                  <c:v>21.8</c:v>
                </c:pt>
                <c:pt idx="18">
                  <c:v>27.4</c:v>
                </c:pt>
                <c:pt idx="19">
                  <c:v>19.600000000000001</c:v>
                </c:pt>
              </c:numCache>
            </c:numRef>
          </c:val>
          <c:smooth val="0"/>
          <c:extLst>
            <c:ext xmlns:c16="http://schemas.microsoft.com/office/drawing/2014/chart" uri="{C3380CC4-5D6E-409C-BE32-E72D297353CC}">
              <c16:uniqueId val="{00000001-E7A2-B542-96EE-02C5859A6EE5}"/>
            </c:ext>
          </c:extLst>
        </c:ser>
        <c:ser>
          <c:idx val="2"/>
          <c:order val="2"/>
          <c:spPr>
            <a:ln w="38100" cap="rnd">
              <a:solidFill>
                <a:schemeClr val="accent1">
                  <a:lumMod val="50000"/>
                </a:schemeClr>
              </a:solidFill>
              <a:round/>
            </a:ln>
            <a:effectLst/>
          </c:spPr>
          <c:marker>
            <c:symbol val="circle"/>
            <c:size val="5"/>
            <c:spPr>
              <a:solidFill>
                <a:schemeClr val="accent3"/>
              </a:solidFill>
              <a:ln w="38100">
                <a:solidFill>
                  <a:schemeClr val="accent1">
                    <a:lumMod val="50000"/>
                  </a:schemeClr>
                </a:solidFill>
              </a:ln>
              <a:effectLst/>
            </c:spPr>
          </c:marker>
          <c:val>
            <c:numRef>
              <c:f>Sheet1!$B$4:$U$4</c:f>
              <c:numCache>
                <c:formatCode>0.0</c:formatCode>
                <c:ptCount val="20"/>
                <c:pt idx="0">
                  <c:v>59</c:v>
                </c:pt>
                <c:pt idx="1">
                  <c:v>39</c:v>
                </c:pt>
                <c:pt idx="2" formatCode="General">
                  <c:v>29.7</c:v>
                </c:pt>
                <c:pt idx="3" formatCode="General">
                  <c:v>33.700000000000003</c:v>
                </c:pt>
                <c:pt idx="4" formatCode="General">
                  <c:v>22.2</c:v>
                </c:pt>
                <c:pt idx="5">
                  <c:v>22</c:v>
                </c:pt>
                <c:pt idx="6" formatCode="General">
                  <c:v>24.4</c:v>
                </c:pt>
                <c:pt idx="7">
                  <c:v>21</c:v>
                </c:pt>
                <c:pt idx="8" formatCode="General">
                  <c:v>14.1</c:v>
                </c:pt>
                <c:pt idx="9" formatCode="General">
                  <c:v>20.2</c:v>
                </c:pt>
                <c:pt idx="10" formatCode="General">
                  <c:v>18.2</c:v>
                </c:pt>
                <c:pt idx="11" formatCode="General">
                  <c:v>18.7</c:v>
                </c:pt>
                <c:pt idx="12" formatCode="General">
                  <c:v>22.5</c:v>
                </c:pt>
                <c:pt idx="13" formatCode="General">
                  <c:v>15.7</c:v>
                </c:pt>
                <c:pt idx="14" formatCode="General">
                  <c:v>11.4</c:v>
                </c:pt>
                <c:pt idx="15">
                  <c:v>15</c:v>
                </c:pt>
                <c:pt idx="16">
                  <c:v>15</c:v>
                </c:pt>
                <c:pt idx="17" formatCode="General">
                  <c:v>16.899999999999999</c:v>
                </c:pt>
                <c:pt idx="18" formatCode="General">
                  <c:v>11.9</c:v>
                </c:pt>
                <c:pt idx="19" formatCode="General">
                  <c:v>12.7</c:v>
                </c:pt>
              </c:numCache>
            </c:numRef>
          </c:val>
          <c:smooth val="0"/>
          <c:extLst>
            <c:ext xmlns:c16="http://schemas.microsoft.com/office/drawing/2014/chart" uri="{C3380CC4-5D6E-409C-BE32-E72D297353CC}">
              <c16:uniqueId val="{00000002-E7A2-B542-96EE-02C5859A6EE5}"/>
            </c:ext>
          </c:extLst>
        </c:ser>
        <c:ser>
          <c:idx val="3"/>
          <c:order val="3"/>
          <c:spPr>
            <a:ln w="38100" cap="rnd">
              <a:solidFill>
                <a:srgbClr val="00B0F0"/>
              </a:solidFill>
              <a:round/>
            </a:ln>
            <a:effectLst/>
          </c:spPr>
          <c:marker>
            <c:symbol val="circle"/>
            <c:size val="5"/>
            <c:spPr>
              <a:solidFill>
                <a:schemeClr val="accent4"/>
              </a:solidFill>
              <a:ln w="38100">
                <a:solidFill>
                  <a:srgbClr val="00B0F0"/>
                </a:solidFill>
              </a:ln>
              <a:effectLst/>
            </c:spPr>
          </c:marker>
          <c:val>
            <c:numRef>
              <c:f>Sheet1!$B$5:$U$5</c:f>
              <c:numCache>
                <c:formatCode>General</c:formatCode>
                <c:ptCount val="20"/>
                <c:pt idx="0">
                  <c:v>44.2</c:v>
                </c:pt>
                <c:pt idx="1">
                  <c:v>42.1</c:v>
                </c:pt>
                <c:pt idx="2" formatCode="0.0">
                  <c:v>40</c:v>
                </c:pt>
                <c:pt idx="3">
                  <c:v>28.4</c:v>
                </c:pt>
                <c:pt idx="4">
                  <c:v>35.4</c:v>
                </c:pt>
                <c:pt idx="5">
                  <c:v>29.7</c:v>
                </c:pt>
                <c:pt idx="6">
                  <c:v>29.8</c:v>
                </c:pt>
                <c:pt idx="7">
                  <c:v>28.7</c:v>
                </c:pt>
                <c:pt idx="8">
                  <c:v>38.6</c:v>
                </c:pt>
                <c:pt idx="9">
                  <c:v>24.2</c:v>
                </c:pt>
                <c:pt idx="10">
                  <c:v>29.4</c:v>
                </c:pt>
                <c:pt idx="11">
                  <c:v>23.7</c:v>
                </c:pt>
                <c:pt idx="12">
                  <c:v>21.3</c:v>
                </c:pt>
                <c:pt idx="13">
                  <c:v>25.9</c:v>
                </c:pt>
                <c:pt idx="14">
                  <c:v>32.6</c:v>
                </c:pt>
                <c:pt idx="15" formatCode="0.0">
                  <c:v>25</c:v>
                </c:pt>
                <c:pt idx="16">
                  <c:v>22.4</c:v>
                </c:pt>
                <c:pt idx="17">
                  <c:v>17.600000000000001</c:v>
                </c:pt>
                <c:pt idx="18">
                  <c:v>16.100000000000001</c:v>
                </c:pt>
                <c:pt idx="19">
                  <c:v>14.2</c:v>
                </c:pt>
              </c:numCache>
            </c:numRef>
          </c:val>
          <c:smooth val="0"/>
          <c:extLst>
            <c:ext xmlns:c16="http://schemas.microsoft.com/office/drawing/2014/chart" uri="{C3380CC4-5D6E-409C-BE32-E72D297353CC}">
              <c16:uniqueId val="{00000003-E7A2-B542-96EE-02C5859A6EE5}"/>
            </c:ext>
          </c:extLst>
        </c:ser>
        <c:dLbls>
          <c:showLegendKey val="0"/>
          <c:showVal val="0"/>
          <c:showCatName val="0"/>
          <c:showSerName val="0"/>
          <c:showPercent val="0"/>
          <c:showBubbleSize val="0"/>
        </c:dLbls>
        <c:marker val="1"/>
        <c:smooth val="0"/>
        <c:axId val="199103064"/>
        <c:axId val="199103448"/>
      </c:lineChart>
      <c:catAx>
        <c:axId val="199103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ja-JP"/>
          </a:p>
        </c:txPr>
        <c:crossAx val="199103448"/>
        <c:crosses val="autoZero"/>
        <c:auto val="1"/>
        <c:lblAlgn val="ctr"/>
        <c:lblOffset val="100"/>
        <c:noMultiLvlLbl val="0"/>
      </c:catAx>
      <c:valAx>
        <c:axId val="199103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ja-JP"/>
          </a:p>
        </c:txPr>
        <c:crossAx val="199103064"/>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7-11-27T21:18:14.637" idx="1">
    <p:pos x="10" y="10"/>
    <p:text/>
    <p:extLst>
      <p:ext uri="{C676402C-5697-4E1C-873F-D02D1690AC5C}">
        <p15:threadingInfo xmlns:p15="http://schemas.microsoft.com/office/powerpoint/2012/main" timeZoneBias="-540"/>
      </p:ext>
    </p:extLst>
  </p:cm>
</p:cmLst>
</file>

<file path=ppt/drawings/drawing1.xml><?xml version="1.0" encoding="utf-8"?>
<c:userShapes xmlns:c="http://schemas.openxmlformats.org/drawingml/2006/chart">
  <cdr:relSizeAnchor xmlns:cdr="http://schemas.openxmlformats.org/drawingml/2006/chartDrawing">
    <cdr:from>
      <cdr:x>0.53185</cdr:x>
      <cdr:y>0.25324</cdr:y>
    </cdr:from>
    <cdr:to>
      <cdr:x>0.57732</cdr:x>
      <cdr:y>0.36926</cdr:y>
    </cdr:to>
    <cdr:sp macro="" textlink="">
      <cdr:nvSpPr>
        <cdr:cNvPr id="2" name="テキスト ボックス 1"/>
        <cdr:cNvSpPr txBox="1"/>
      </cdr:nvSpPr>
      <cdr:spPr>
        <a:xfrm xmlns:a="http://schemas.openxmlformats.org/drawingml/2006/main">
          <a:off x="6394778" y="1101923"/>
          <a:ext cx="546716" cy="50484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800" dirty="0"/>
            <a:t>+7</a:t>
          </a:r>
          <a:r>
            <a:rPr lang="ja-JP" altLang="en-US" sz="1800" dirty="0"/>
            <a:t>％</a:t>
          </a:r>
        </a:p>
      </cdr:txBody>
    </cdr:sp>
  </cdr:relSizeAnchor>
  <cdr:relSizeAnchor xmlns:cdr="http://schemas.openxmlformats.org/drawingml/2006/chartDrawing">
    <cdr:from>
      <cdr:x>0.82849</cdr:x>
      <cdr:y>0.37434</cdr:y>
    </cdr:from>
    <cdr:to>
      <cdr:x>0.97558</cdr:x>
      <cdr:y>0.51473</cdr:y>
    </cdr:to>
    <cdr:sp macro="" textlink="">
      <cdr:nvSpPr>
        <cdr:cNvPr id="3" name="テキスト ボックス 2"/>
        <cdr:cNvSpPr txBox="1"/>
      </cdr:nvSpPr>
      <cdr:spPr>
        <a:xfrm xmlns:a="http://schemas.openxmlformats.org/drawingml/2006/main">
          <a:off x="9961542" y="1628871"/>
          <a:ext cx="1768563" cy="61088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4400" b="1" dirty="0">
              <a:solidFill>
                <a:srgbClr val="FF0000"/>
              </a:solidFill>
            </a:rPr>
            <a:t>+43</a:t>
          </a:r>
          <a:r>
            <a:rPr lang="ja-JP" altLang="en-US" sz="4400" b="1" dirty="0">
              <a:solidFill>
                <a:srgbClr val="FF0000"/>
              </a:solidFill>
            </a:rPr>
            <a:t>％</a:t>
          </a:r>
        </a:p>
      </cdr:txBody>
    </cdr:sp>
  </cdr:relSizeAnchor>
</c:userShapes>
</file>

<file path=ppt/drawings/drawing2.xml><?xml version="1.0" encoding="utf-8"?>
<c:userShapes xmlns:c="http://schemas.openxmlformats.org/drawingml/2006/chart">
  <cdr:relSizeAnchor xmlns:cdr="http://schemas.openxmlformats.org/drawingml/2006/chartDrawing">
    <cdr:from>
      <cdr:x>0.47426</cdr:x>
      <cdr:y>0.00716</cdr:y>
    </cdr:from>
    <cdr:to>
      <cdr:x>0.55948</cdr:x>
      <cdr:y>0.06574</cdr:y>
    </cdr:to>
    <cdr:sp macro="" textlink="">
      <cdr:nvSpPr>
        <cdr:cNvPr id="2" name="テキスト ボックス 1"/>
        <cdr:cNvSpPr txBox="1"/>
      </cdr:nvSpPr>
      <cdr:spPr>
        <a:xfrm xmlns:a="http://schemas.openxmlformats.org/drawingml/2006/main">
          <a:off x="5509389" y="39088"/>
          <a:ext cx="989984" cy="31980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13.9</a:t>
          </a:r>
          <a:endParaRPr lang="ja-JP" altLang="en-US" sz="1400" b="1" dirty="0"/>
        </a:p>
      </cdr:txBody>
    </cdr:sp>
  </cdr:relSizeAnchor>
  <cdr:relSizeAnchor xmlns:cdr="http://schemas.openxmlformats.org/drawingml/2006/chartDrawing">
    <cdr:from>
      <cdr:x>0.51687</cdr:x>
      <cdr:y>0.14134</cdr:y>
    </cdr:from>
    <cdr:to>
      <cdr:x>0.60209</cdr:x>
      <cdr:y>0.31645</cdr:y>
    </cdr:to>
    <cdr:sp macro="" textlink="">
      <cdr:nvSpPr>
        <cdr:cNvPr id="3" name="テキスト ボックス 2"/>
        <cdr:cNvSpPr txBox="1"/>
      </cdr:nvSpPr>
      <cdr:spPr>
        <a:xfrm xmlns:a="http://schemas.openxmlformats.org/drawingml/2006/main">
          <a:off x="6004380" y="771605"/>
          <a:ext cx="989985" cy="95597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15.4</a:t>
          </a:r>
          <a:endParaRPr lang="ja-JP" altLang="en-US" sz="1400" b="1" dirty="0"/>
        </a:p>
      </cdr:txBody>
    </cdr:sp>
  </cdr:relSizeAnchor>
  <cdr:relSizeAnchor xmlns:cdr="http://schemas.openxmlformats.org/drawingml/2006/chartDrawing">
    <cdr:from>
      <cdr:x>0.51687</cdr:x>
      <cdr:y>0.21388</cdr:y>
    </cdr:from>
    <cdr:to>
      <cdr:x>0.6021</cdr:x>
      <cdr:y>0.26645</cdr:y>
    </cdr:to>
    <cdr:sp macro="" textlink="">
      <cdr:nvSpPr>
        <cdr:cNvPr id="4" name="テキスト ボックス 3"/>
        <cdr:cNvSpPr txBox="1"/>
      </cdr:nvSpPr>
      <cdr:spPr>
        <a:xfrm xmlns:a="http://schemas.openxmlformats.org/drawingml/2006/main">
          <a:off x="6004323" y="1167618"/>
          <a:ext cx="990100" cy="28701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15.6</a:t>
          </a:r>
          <a:endParaRPr lang="ja-JP" altLang="en-US" sz="1400" b="1" dirty="0"/>
        </a:p>
      </cdr:txBody>
    </cdr:sp>
  </cdr:relSizeAnchor>
  <cdr:relSizeAnchor xmlns:cdr="http://schemas.openxmlformats.org/drawingml/2006/chartDrawing">
    <cdr:from>
      <cdr:x>0.40272</cdr:x>
      <cdr:y>0.28449</cdr:y>
    </cdr:from>
    <cdr:to>
      <cdr:x>0.48795</cdr:x>
      <cdr:y>0.32984</cdr:y>
    </cdr:to>
    <cdr:sp macro="" textlink="">
      <cdr:nvSpPr>
        <cdr:cNvPr id="5" name="テキスト ボックス 4"/>
        <cdr:cNvSpPr txBox="1"/>
      </cdr:nvSpPr>
      <cdr:spPr>
        <a:xfrm xmlns:a="http://schemas.openxmlformats.org/drawingml/2006/main">
          <a:off x="4678348" y="1553102"/>
          <a:ext cx="990101" cy="24756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10.7</a:t>
          </a:r>
          <a:endParaRPr lang="ja-JP" altLang="en-US" sz="1400" b="1" dirty="0"/>
        </a:p>
      </cdr:txBody>
    </cdr:sp>
  </cdr:relSizeAnchor>
  <cdr:relSizeAnchor xmlns:cdr="http://schemas.openxmlformats.org/drawingml/2006/chartDrawing">
    <cdr:from>
      <cdr:x>0.35821</cdr:x>
      <cdr:y>0.35236</cdr:y>
    </cdr:from>
    <cdr:to>
      <cdr:x>0.44344</cdr:x>
      <cdr:y>0.40907</cdr:y>
    </cdr:to>
    <cdr:sp macro="" textlink="">
      <cdr:nvSpPr>
        <cdr:cNvPr id="6" name="テキスト ボックス 5"/>
        <cdr:cNvSpPr txBox="1"/>
      </cdr:nvSpPr>
      <cdr:spPr>
        <a:xfrm xmlns:a="http://schemas.openxmlformats.org/drawingml/2006/main">
          <a:off x="3969215" y="1836140"/>
          <a:ext cx="944408" cy="29549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8.7</a:t>
          </a:r>
          <a:endParaRPr lang="ja-JP" altLang="en-US" sz="1400" b="1" dirty="0"/>
        </a:p>
      </cdr:txBody>
    </cdr:sp>
  </cdr:relSizeAnchor>
  <cdr:relSizeAnchor xmlns:cdr="http://schemas.openxmlformats.org/drawingml/2006/chartDrawing">
    <cdr:from>
      <cdr:x>0.25611</cdr:x>
      <cdr:y>0.42399</cdr:y>
    </cdr:from>
    <cdr:to>
      <cdr:x>0.34133</cdr:x>
      <cdr:y>0.47368</cdr:y>
    </cdr:to>
    <cdr:sp macro="" textlink="">
      <cdr:nvSpPr>
        <cdr:cNvPr id="7" name="テキスト ボックス 6"/>
        <cdr:cNvSpPr txBox="1"/>
      </cdr:nvSpPr>
      <cdr:spPr>
        <a:xfrm xmlns:a="http://schemas.openxmlformats.org/drawingml/2006/main">
          <a:off x="2975128" y="2314654"/>
          <a:ext cx="989984" cy="27130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4.2</a:t>
          </a:r>
          <a:endParaRPr lang="ja-JP" altLang="en-US" sz="1400" b="1" dirty="0"/>
        </a:p>
      </cdr:txBody>
    </cdr:sp>
  </cdr:relSizeAnchor>
  <cdr:relSizeAnchor xmlns:cdr="http://schemas.openxmlformats.org/drawingml/2006/chartDrawing">
    <cdr:from>
      <cdr:x>0.91281</cdr:x>
      <cdr:y>0.56111</cdr:y>
    </cdr:from>
    <cdr:to>
      <cdr:x>0.99803</cdr:x>
      <cdr:y>0.61056</cdr:y>
    </cdr:to>
    <cdr:sp macro="" textlink="">
      <cdr:nvSpPr>
        <cdr:cNvPr id="8" name="テキスト ボックス 7"/>
        <cdr:cNvSpPr txBox="1"/>
      </cdr:nvSpPr>
      <cdr:spPr>
        <a:xfrm xmlns:a="http://schemas.openxmlformats.org/drawingml/2006/main">
          <a:off x="10603932" y="3063249"/>
          <a:ext cx="989984" cy="26996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32.7</a:t>
          </a:r>
          <a:endParaRPr lang="ja-JP" altLang="en-US" sz="1400" b="1" dirty="0"/>
        </a:p>
      </cdr:txBody>
    </cdr:sp>
  </cdr:relSizeAnchor>
  <cdr:relSizeAnchor xmlns:cdr="http://schemas.openxmlformats.org/drawingml/2006/chartDrawing">
    <cdr:from>
      <cdr:x>0.78044</cdr:x>
      <cdr:y>0.63618</cdr:y>
    </cdr:from>
    <cdr:to>
      <cdr:x>0.86566</cdr:x>
      <cdr:y>0.684</cdr:y>
    </cdr:to>
    <cdr:sp macro="" textlink="">
      <cdr:nvSpPr>
        <cdr:cNvPr id="9" name="テキスト ボックス 8"/>
        <cdr:cNvSpPr txBox="1"/>
      </cdr:nvSpPr>
      <cdr:spPr>
        <a:xfrm xmlns:a="http://schemas.openxmlformats.org/drawingml/2006/main">
          <a:off x="9066269" y="3473062"/>
          <a:ext cx="989984" cy="26104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27.0</a:t>
          </a:r>
          <a:endParaRPr lang="ja-JP" altLang="en-US" sz="1400" b="1" dirty="0"/>
        </a:p>
      </cdr:txBody>
    </cdr:sp>
  </cdr:relSizeAnchor>
  <cdr:relSizeAnchor xmlns:cdr="http://schemas.openxmlformats.org/drawingml/2006/chartDrawing">
    <cdr:from>
      <cdr:x>0.46411</cdr:x>
      <cdr:y>0.69614</cdr:y>
    </cdr:from>
    <cdr:to>
      <cdr:x>0.54934</cdr:x>
      <cdr:y>0.74391</cdr:y>
    </cdr:to>
    <cdr:sp macro="" textlink="">
      <cdr:nvSpPr>
        <cdr:cNvPr id="10" name="テキスト ボックス 9"/>
        <cdr:cNvSpPr txBox="1"/>
      </cdr:nvSpPr>
      <cdr:spPr>
        <a:xfrm xmlns:a="http://schemas.openxmlformats.org/drawingml/2006/main">
          <a:off x="5391512" y="3800407"/>
          <a:ext cx="990101" cy="26076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13.0</a:t>
          </a:r>
          <a:endParaRPr lang="ja-JP" altLang="en-US" sz="1400" b="1" dirty="0"/>
        </a:p>
      </cdr:txBody>
    </cdr:sp>
  </cdr:relSizeAnchor>
  <cdr:relSizeAnchor xmlns:cdr="http://schemas.openxmlformats.org/drawingml/2006/chartDrawing">
    <cdr:from>
      <cdr:x>0.37717</cdr:x>
      <cdr:y>0.77537</cdr:y>
    </cdr:from>
    <cdr:to>
      <cdr:x>0.4624</cdr:x>
      <cdr:y>0.83602</cdr:y>
    </cdr:to>
    <cdr:sp macro="" textlink="">
      <cdr:nvSpPr>
        <cdr:cNvPr id="11" name="テキスト ボックス 10"/>
        <cdr:cNvSpPr txBox="1"/>
      </cdr:nvSpPr>
      <cdr:spPr>
        <a:xfrm xmlns:a="http://schemas.openxmlformats.org/drawingml/2006/main">
          <a:off x="4381470" y="4232959"/>
          <a:ext cx="990100" cy="33109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9.3</a:t>
          </a:r>
          <a:endParaRPr lang="ja-JP" altLang="en-US" sz="1400" b="1" dirty="0"/>
        </a:p>
      </cdr:txBody>
    </cdr:sp>
  </cdr:relSizeAnchor>
  <cdr:relSizeAnchor xmlns:cdr="http://schemas.openxmlformats.org/drawingml/2006/chartDrawing">
    <cdr:from>
      <cdr:x>0.26909</cdr:x>
      <cdr:y>0.83983</cdr:y>
    </cdr:from>
    <cdr:to>
      <cdr:x>0.35431</cdr:x>
      <cdr:y>0.88779</cdr:y>
    </cdr:to>
    <cdr:sp macro="" textlink="">
      <cdr:nvSpPr>
        <cdr:cNvPr id="12" name="テキスト ボックス 11"/>
        <cdr:cNvSpPr txBox="1"/>
      </cdr:nvSpPr>
      <cdr:spPr>
        <a:xfrm xmlns:a="http://schemas.openxmlformats.org/drawingml/2006/main">
          <a:off x="3126019" y="4584874"/>
          <a:ext cx="989984" cy="26179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1400" b="1" dirty="0"/>
            <a:t>4.7</a:t>
          </a:r>
          <a:endParaRPr lang="ja-JP" altLang="en-US" sz="1400" b="1" dirty="0"/>
        </a:p>
      </cdr:txBody>
    </cdr:sp>
  </cdr:relSizeAnchor>
  <cdr:relSizeAnchor xmlns:cdr="http://schemas.openxmlformats.org/drawingml/2006/chartDrawing">
    <cdr:from>
      <cdr:x>0.54498</cdr:x>
      <cdr:y>0.60092</cdr:y>
    </cdr:from>
    <cdr:to>
      <cdr:x>0.71629</cdr:x>
      <cdr:y>0.75669</cdr:y>
    </cdr:to>
    <cdr:sp macro="" textlink="">
      <cdr:nvSpPr>
        <cdr:cNvPr id="13" name="爆発: 8 pt 12">
          <a:extLst xmlns:a="http://schemas.openxmlformats.org/drawingml/2006/main">
            <a:ext uri="{FF2B5EF4-FFF2-40B4-BE49-F238E27FC236}">
              <a16:creationId xmlns:a16="http://schemas.microsoft.com/office/drawing/2014/main" id="{A111F236-2FD6-4CEE-B181-82441C7AE7F4}"/>
            </a:ext>
          </a:extLst>
        </cdr:cNvPr>
        <cdr:cNvSpPr/>
      </cdr:nvSpPr>
      <cdr:spPr>
        <a:xfrm xmlns:a="http://schemas.openxmlformats.org/drawingml/2006/main">
          <a:off x="6038776" y="3131382"/>
          <a:ext cx="1898201" cy="811699"/>
        </a:xfrm>
        <a:prstGeom xmlns:a="http://schemas.openxmlformats.org/drawingml/2006/main" prst="irregularSeal1">
          <a:avLst/>
        </a:prstGeom>
        <a:solidFill xmlns:a="http://schemas.openxmlformats.org/drawingml/2006/main">
          <a:srgbClr val="FFFF00"/>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143"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474" y="0"/>
            <a:ext cx="2918143" cy="495029"/>
          </a:xfrm>
          <a:prstGeom prst="rect">
            <a:avLst/>
          </a:prstGeom>
        </p:spPr>
        <p:txBody>
          <a:bodyPr vert="horz" lIns="91440" tIns="45720" rIns="91440" bIns="45720" rtlCol="0"/>
          <a:lstStyle>
            <a:lvl1pPr algn="r">
              <a:defRPr sz="1200"/>
            </a:lvl1pPr>
          </a:lstStyle>
          <a:p>
            <a:fld id="{22095C93-F35E-4767-85D1-C796C2F6F0C3}" type="datetimeFigureOut">
              <a:rPr kumimoji="1" lang="ja-JP" altLang="en-US" smtClean="0"/>
              <a:t>2017/12/12</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8200"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418" y="4748163"/>
            <a:ext cx="538734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143"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474" y="9371286"/>
            <a:ext cx="2918143" cy="495028"/>
          </a:xfrm>
          <a:prstGeom prst="rect">
            <a:avLst/>
          </a:prstGeom>
        </p:spPr>
        <p:txBody>
          <a:bodyPr vert="horz" lIns="91440" tIns="45720" rIns="91440" bIns="45720" rtlCol="0" anchor="b"/>
          <a:lstStyle>
            <a:lvl1pPr algn="r">
              <a:defRPr sz="1200"/>
            </a:lvl1pPr>
          </a:lstStyle>
          <a:p>
            <a:fld id="{9A526F9B-93A3-4036-B504-F734BBE82B21}" type="slidenum">
              <a:rPr kumimoji="1" lang="ja-JP" altLang="en-US" smtClean="0"/>
              <a:t>‹#›</a:t>
            </a:fld>
            <a:endParaRPr kumimoji="1" lang="ja-JP" altLang="en-US"/>
          </a:p>
        </p:txBody>
      </p:sp>
    </p:spTree>
    <p:extLst>
      <p:ext uri="{BB962C8B-B14F-4D97-AF65-F5344CB8AC3E}">
        <p14:creationId xmlns:p14="http://schemas.microsoft.com/office/powerpoint/2010/main" val="36552349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a:t>
            </a:fld>
            <a:endParaRPr kumimoji="1" lang="ja-JP" altLang="en-US" dirty="0"/>
          </a:p>
        </p:txBody>
      </p:sp>
    </p:spTree>
    <p:extLst>
      <p:ext uri="{BB962C8B-B14F-4D97-AF65-F5344CB8AC3E}">
        <p14:creationId xmlns:p14="http://schemas.microsoft.com/office/powerpoint/2010/main" val="3749356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更に考えられる失敗の要因として、企業による誇張広告が挙げられます</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18</a:t>
            </a:fld>
            <a:endParaRPr kumimoji="1" lang="ja-JP" altLang="en-US"/>
          </a:p>
        </p:txBody>
      </p:sp>
    </p:spTree>
    <p:extLst>
      <p:ext uri="{BB962C8B-B14F-4D97-AF65-F5344CB8AC3E}">
        <p14:creationId xmlns:p14="http://schemas.microsoft.com/office/powerpoint/2010/main" val="741437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19</a:t>
            </a:fld>
            <a:endParaRPr kumimoji="1" lang="ja-JP" altLang="en-US"/>
          </a:p>
        </p:txBody>
      </p:sp>
    </p:spTree>
    <p:extLst>
      <p:ext uri="{BB962C8B-B14F-4D97-AF65-F5344CB8AC3E}">
        <p14:creationId xmlns:p14="http://schemas.microsoft.com/office/powerpoint/2010/main" val="2106184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21</a:t>
            </a:fld>
            <a:endParaRPr kumimoji="1" lang="ja-JP" altLang="en-US"/>
          </a:p>
        </p:txBody>
      </p:sp>
    </p:spTree>
    <p:extLst>
      <p:ext uri="{BB962C8B-B14F-4D97-AF65-F5344CB8AC3E}">
        <p14:creationId xmlns:p14="http://schemas.microsoft.com/office/powerpoint/2010/main" val="2384918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論文の前に一言添える</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24</a:t>
            </a:fld>
            <a:endParaRPr kumimoji="1" lang="ja-JP" altLang="en-US"/>
          </a:p>
        </p:txBody>
      </p:sp>
    </p:spTree>
    <p:extLst>
      <p:ext uri="{BB962C8B-B14F-4D97-AF65-F5344CB8AC3E}">
        <p14:creationId xmlns:p14="http://schemas.microsoft.com/office/powerpoint/2010/main" val="2239626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発信者が誰なのか特定できないため、インターネット上では無責任な発言が誘発される。</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25</a:t>
            </a:fld>
            <a:endParaRPr kumimoji="1" lang="ja-JP" altLang="en-US"/>
          </a:p>
        </p:txBody>
      </p:sp>
    </p:spTree>
    <p:extLst>
      <p:ext uri="{BB962C8B-B14F-4D97-AF65-F5344CB8AC3E}">
        <p14:creationId xmlns:p14="http://schemas.microsoft.com/office/powerpoint/2010/main" val="15231735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28</a:t>
            </a:fld>
            <a:endParaRPr kumimoji="1" lang="ja-JP" altLang="en-US"/>
          </a:p>
        </p:txBody>
      </p:sp>
    </p:spTree>
    <p:extLst>
      <p:ext uri="{BB962C8B-B14F-4D97-AF65-F5344CB8AC3E}">
        <p14:creationId xmlns:p14="http://schemas.microsoft.com/office/powerpoint/2010/main" val="41864897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30</a:t>
            </a:fld>
            <a:endParaRPr kumimoji="1" lang="ja-JP" altLang="en-US"/>
          </a:p>
        </p:txBody>
      </p:sp>
    </p:spTree>
    <p:extLst>
      <p:ext uri="{BB962C8B-B14F-4D97-AF65-F5344CB8AC3E}">
        <p14:creationId xmlns:p14="http://schemas.microsoft.com/office/powerpoint/2010/main" val="3662457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31</a:t>
            </a:fld>
            <a:endParaRPr kumimoji="1" lang="ja-JP" altLang="en-US"/>
          </a:p>
        </p:txBody>
      </p:sp>
    </p:spTree>
    <p:extLst>
      <p:ext uri="{BB962C8B-B14F-4D97-AF65-F5344CB8AC3E}">
        <p14:creationId xmlns:p14="http://schemas.microsoft.com/office/powerpoint/2010/main" val="3151338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35</a:t>
            </a:fld>
            <a:endParaRPr kumimoji="1" lang="ja-JP" altLang="en-US"/>
          </a:p>
        </p:txBody>
      </p:sp>
    </p:spTree>
    <p:extLst>
      <p:ext uri="{BB962C8B-B14F-4D97-AF65-F5344CB8AC3E}">
        <p14:creationId xmlns:p14="http://schemas.microsoft.com/office/powerpoint/2010/main" val="3106656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476B385-FE75-4C8D-9AF4-225EAEF0840B}" type="slidenum">
              <a:rPr kumimoji="1" lang="ja-JP" altLang="en-US" smtClean="0"/>
              <a:t>42</a:t>
            </a:fld>
            <a:endParaRPr kumimoji="1" lang="ja-JP" altLang="en-US"/>
          </a:p>
        </p:txBody>
      </p:sp>
    </p:spTree>
    <p:extLst>
      <p:ext uri="{BB962C8B-B14F-4D97-AF65-F5344CB8AC3E}">
        <p14:creationId xmlns:p14="http://schemas.microsoft.com/office/powerpoint/2010/main" val="3030158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3</a:t>
            </a:fld>
            <a:endParaRPr kumimoji="1" lang="ja-JP" altLang="en-US"/>
          </a:p>
        </p:txBody>
      </p:sp>
    </p:spTree>
    <p:extLst>
      <p:ext uri="{BB962C8B-B14F-4D97-AF65-F5344CB8AC3E}">
        <p14:creationId xmlns:p14="http://schemas.microsoft.com/office/powerpoint/2010/main" val="1387979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44</a:t>
            </a:fld>
            <a:endParaRPr kumimoji="1" lang="ja-JP" altLang="en-US"/>
          </a:p>
        </p:txBody>
      </p:sp>
    </p:spTree>
    <p:extLst>
      <p:ext uri="{BB962C8B-B14F-4D97-AF65-F5344CB8AC3E}">
        <p14:creationId xmlns:p14="http://schemas.microsoft.com/office/powerpoint/2010/main" val="3255436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そんなインスタグラムとは</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4</a:t>
            </a:fld>
            <a:endParaRPr kumimoji="1" lang="ja-JP" altLang="en-US"/>
          </a:p>
        </p:txBody>
      </p:sp>
    </p:spTree>
    <p:extLst>
      <p:ext uri="{BB962C8B-B14F-4D97-AF65-F5344CB8AC3E}">
        <p14:creationId xmlns:p14="http://schemas.microsoft.com/office/powerpoint/2010/main" val="3884186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SNS</a:t>
            </a:r>
            <a:r>
              <a:rPr kumimoji="1" lang="ja-JP" altLang="en-US" dirty="0"/>
              <a:t>の中でも増加率が最も高く</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5</a:t>
            </a:fld>
            <a:endParaRPr kumimoji="1" lang="ja-JP" altLang="en-US"/>
          </a:p>
        </p:txBody>
      </p:sp>
    </p:spTree>
    <p:extLst>
      <p:ext uri="{BB962C8B-B14F-4D97-AF65-F5344CB8AC3E}">
        <p14:creationId xmlns:p14="http://schemas.microsoft.com/office/powerpoint/2010/main" val="275967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6</a:t>
            </a:fld>
            <a:endParaRPr kumimoji="1" lang="ja-JP" altLang="en-US"/>
          </a:p>
        </p:txBody>
      </p:sp>
    </p:spTree>
    <p:extLst>
      <p:ext uri="{BB962C8B-B14F-4D97-AF65-F5344CB8AC3E}">
        <p14:creationId xmlns:p14="http://schemas.microsoft.com/office/powerpoint/2010/main" val="3596771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インスタが購買前に使われるようになり、口コミ化していると私たちは考えた</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7</a:t>
            </a:fld>
            <a:endParaRPr kumimoji="1" lang="ja-JP" altLang="en-US"/>
          </a:p>
        </p:txBody>
      </p:sp>
    </p:spTree>
    <p:extLst>
      <p:ext uri="{BB962C8B-B14F-4D97-AF65-F5344CB8AC3E}">
        <p14:creationId xmlns:p14="http://schemas.microsoft.com/office/powerpoint/2010/main" val="3368490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a:t>
            </a:r>
            <a:r>
              <a:rPr kumimoji="1" lang="ja-JP" altLang="en-US" dirty="0"/>
              <a:t>＝のとこから人数を割り出す　</a:t>
            </a:r>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8</a:t>
            </a:fld>
            <a:endParaRPr kumimoji="1" lang="ja-JP" altLang="en-US"/>
          </a:p>
        </p:txBody>
      </p:sp>
    </p:spTree>
    <p:extLst>
      <p:ext uri="{BB962C8B-B14F-4D97-AF65-F5344CB8AC3E}">
        <p14:creationId xmlns:p14="http://schemas.microsoft.com/office/powerpoint/2010/main" val="1400979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ja-JP" altLang="en-US"/>
              <a:t>インスタグラムは口コミ化してきていると考えたので、口コミに関する論文を読みあさりました</a:t>
            </a:r>
          </a:p>
        </p:txBody>
      </p:sp>
      <p:sp>
        <p:nvSpPr>
          <p:cNvPr id="38915"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73E1368E-C958-49E5-ADD4-F34D7042E85F}" type="slidenum">
              <a:rPr lang="ja-JP" altLang="en-US"/>
              <a:pPr fontAlgn="base">
                <a:spcBef>
                  <a:spcPct val="0"/>
                </a:spcBef>
                <a:spcAft>
                  <a:spcPct val="0"/>
                </a:spcAft>
              </a:pPr>
              <a:t>13</a:t>
            </a:fld>
            <a:endParaRPr lang="ja-JP" altLang="en-US"/>
          </a:p>
        </p:txBody>
      </p:sp>
    </p:spTree>
    <p:extLst>
      <p:ext uri="{BB962C8B-B14F-4D97-AF65-F5344CB8AC3E}">
        <p14:creationId xmlns:p14="http://schemas.microsoft.com/office/powerpoint/2010/main" val="1836646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16</a:t>
            </a:fld>
            <a:endParaRPr kumimoji="1" lang="ja-JP" altLang="en-US"/>
          </a:p>
        </p:txBody>
      </p:sp>
    </p:spTree>
    <p:extLst>
      <p:ext uri="{BB962C8B-B14F-4D97-AF65-F5344CB8AC3E}">
        <p14:creationId xmlns:p14="http://schemas.microsoft.com/office/powerpoint/2010/main" val="486349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1CF9243-3FA3-4657-9E20-C802A5395E63}" type="datetime1">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4172650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D80E4E4-D8D0-4407-AAE9-6237932325AE}" type="datetime1">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3220957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D41C6E1-EC93-4FC0-80CB-65866DC8D877}" type="datetime1">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158060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6626C28-F3D3-410C-87DB-B5FBF09194EF}" type="datetime1">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70735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DE59204-F817-4D70-87A6-44176B3F6815}" type="datetime1">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1556825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D03EB8E-450B-479C-8B29-47D5762E960B}" type="datetime1">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1810230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C2A98D9-E751-4095-8FAF-3340CA8CF9AB}" type="datetime1">
              <a:rPr kumimoji="1" lang="ja-JP" altLang="en-US" smtClean="0"/>
              <a:t>2017/12/12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125458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ACA537B-E03E-4F6A-B045-497EAF58B755}" type="datetime1">
              <a:rPr kumimoji="1" lang="ja-JP" altLang="en-US" smtClean="0"/>
              <a:t>2017/12/12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1487035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2FAC50B-BDCC-4A94-9D0B-8A3A310CC4DB}" type="datetime1">
              <a:rPr kumimoji="1" lang="ja-JP" altLang="en-US" smtClean="0"/>
              <a:t>2017/12/12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633263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52F5943-DDF7-43F6-B07D-CE11838826E6}" type="datetime1">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4250541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533AD06-6253-48C3-B4BB-F7EA86BA6397}" type="datetime1">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345532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493566-134F-4E80-B17C-07CE0A136923}" type="datetime1">
              <a:rPr kumimoji="1" lang="ja-JP" altLang="en-US" smtClean="0"/>
              <a:t>2017/12/12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988196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27.png"/><Relationship Id="rId10" Type="http://schemas.openxmlformats.org/officeDocument/2006/relationships/image" Target="../media/image30.png"/><Relationship Id="rId4" Type="http://schemas.microsoft.com/office/2007/relationships/hdphoto" Target="../media/hdphoto3.wdp"/><Relationship Id="rId9"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omments" Target="../comments/comment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4.png"/><Relationship Id="rId5" Type="http://schemas.microsoft.com/office/2007/relationships/hdphoto" Target="../media/hdphoto6.wdp"/><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7" Type="http://schemas.microsoft.com/office/2007/relationships/hdphoto" Target="../media/hdphoto7.wdp"/><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3.png"/><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em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em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book.mynavi.jp/wdonline/article/?search_ext_col_04%5b%5d=&#26647;&#21407;&#20142;&amp;topics_ext_options_search=1"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chart" Target="../charts/chart2.xml"/><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chart" Target="../charts/chart3.xml"/><Relationship Id="rId1" Type="http://schemas.openxmlformats.org/officeDocument/2006/relationships/slideLayout" Target="../slideLayouts/slideLayout7.xml"/><Relationship Id="rId5" Type="http://schemas.openxmlformats.org/officeDocument/2006/relationships/image" Target="../media/image20.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6845" y="4797966"/>
            <a:ext cx="3700975" cy="1871274"/>
          </a:xfrm>
          <a:prstGeom prst="rect">
            <a:avLst/>
          </a:prstGeom>
        </p:spPr>
      </p:pic>
      <p:sp>
        <p:nvSpPr>
          <p:cNvPr id="5" name="テキスト ボックス 4"/>
          <p:cNvSpPr txBox="1"/>
          <p:nvPr/>
        </p:nvSpPr>
        <p:spPr>
          <a:xfrm>
            <a:off x="8830927" y="5163091"/>
            <a:ext cx="4431323" cy="707886"/>
          </a:xfrm>
          <a:prstGeom prst="rect">
            <a:avLst/>
          </a:prstGeom>
          <a:noFill/>
        </p:spPr>
        <p:txBody>
          <a:bodyPr wrap="square" rtlCol="0">
            <a:spAutoFit/>
          </a:bodyPr>
          <a:lstStyle/>
          <a:p>
            <a:r>
              <a:rPr lang="ja-JP" altLang="en-US" sz="2000" dirty="0">
                <a:solidFill>
                  <a:schemeClr val="bg1"/>
                </a:solidFill>
              </a:rPr>
              <a:t>　　　　　　</a:t>
            </a:r>
            <a:r>
              <a:rPr lang="en-US" altLang="ja-JP" sz="2000" b="1" dirty="0">
                <a:solidFill>
                  <a:schemeClr val="bg1"/>
                </a:solidFill>
              </a:rPr>
              <a:t>C</a:t>
            </a:r>
            <a:r>
              <a:rPr lang="ja-JP" altLang="en-US" sz="2000" b="1" dirty="0">
                <a:solidFill>
                  <a:schemeClr val="bg1"/>
                </a:solidFill>
              </a:rPr>
              <a:t>班</a:t>
            </a:r>
            <a:endParaRPr lang="en-US" altLang="ja-JP" sz="2000" b="1" dirty="0">
              <a:solidFill>
                <a:schemeClr val="bg1"/>
              </a:solidFill>
            </a:endParaRPr>
          </a:p>
          <a:p>
            <a:r>
              <a:rPr kumimoji="1" lang="ja-JP" altLang="en-US" sz="2000" b="1" dirty="0">
                <a:solidFill>
                  <a:schemeClr val="bg1"/>
                </a:solidFill>
              </a:rPr>
              <a:t>ミン　高島　原田　中島</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15309"/>
            <a:ext cx="12193057" cy="2697284"/>
          </a:xfrm>
          <a:prstGeom prst="rect">
            <a:avLst/>
          </a:prstGeom>
        </p:spPr>
      </p:pic>
      <p:sp>
        <p:nvSpPr>
          <p:cNvPr id="4" name="スライド番号プレースホルダー 3"/>
          <p:cNvSpPr>
            <a:spLocks noGrp="1"/>
          </p:cNvSpPr>
          <p:nvPr>
            <p:ph type="sldNum" sz="quarter" idx="12"/>
          </p:nvPr>
        </p:nvSpPr>
        <p:spPr>
          <a:xfrm>
            <a:off x="8684340" y="6356350"/>
            <a:ext cx="2743200" cy="365125"/>
          </a:xfrm>
        </p:spPr>
        <p:txBody>
          <a:bodyPr/>
          <a:lstStyle/>
          <a:p>
            <a:fld id="{A907C92C-AC45-405D-B19C-A99A5FE26F70}" type="slidenum">
              <a:rPr kumimoji="1" lang="ja-JP" altLang="en-US" sz="2000" b="1" smtClean="0"/>
              <a:t>1</a:t>
            </a:fld>
            <a:endParaRPr kumimoji="1" lang="ja-JP" altLang="en-US" sz="2000" b="1" dirty="0"/>
          </a:p>
        </p:txBody>
      </p:sp>
      <p:sp>
        <p:nvSpPr>
          <p:cNvPr id="2" name="テキスト ボックス 1">
            <a:extLst>
              <a:ext uri="{FF2B5EF4-FFF2-40B4-BE49-F238E27FC236}">
                <a16:creationId xmlns:a16="http://schemas.microsoft.com/office/drawing/2014/main" id="{3B0E58D3-2D51-4BEB-8F70-B4E1B8246AFB}"/>
              </a:ext>
            </a:extLst>
          </p:cNvPr>
          <p:cNvSpPr txBox="1"/>
          <p:nvPr/>
        </p:nvSpPr>
        <p:spPr>
          <a:xfrm>
            <a:off x="249533" y="2040621"/>
            <a:ext cx="5991988" cy="1846659"/>
          </a:xfrm>
          <a:prstGeom prst="rect">
            <a:avLst/>
          </a:prstGeom>
          <a:noFill/>
        </p:spPr>
        <p:txBody>
          <a:bodyPr wrap="square" rtlCol="0">
            <a:spAutoFit/>
          </a:bodyPr>
          <a:lstStyle/>
          <a:p>
            <a:pPr algn="ctr">
              <a:lnSpc>
                <a:spcPct val="150000"/>
              </a:lnSpc>
            </a:pPr>
            <a:r>
              <a:rPr kumimoji="1" lang="ja-JP" altLang="en-US" sz="6000" dirty="0">
                <a:solidFill>
                  <a:schemeClr val="bg1"/>
                </a:solidFill>
              </a:rPr>
              <a:t>インスタファースト</a:t>
            </a:r>
            <a:endParaRPr kumimoji="1" lang="en-US" altLang="ja-JP" sz="6000" dirty="0">
              <a:solidFill>
                <a:schemeClr val="bg1"/>
              </a:solidFill>
            </a:endParaRPr>
          </a:p>
          <a:p>
            <a:pPr algn="ctr"/>
            <a:r>
              <a:rPr lang="ja-JP" altLang="en-US" sz="2400" dirty="0">
                <a:solidFill>
                  <a:schemeClr val="bg1"/>
                </a:solidFill>
              </a:rPr>
              <a:t>～若者が、検索大改革をすすめていく～</a:t>
            </a:r>
            <a:endParaRPr lang="en-US" altLang="ja-JP" sz="2400" dirty="0">
              <a:solidFill>
                <a:schemeClr val="bg1"/>
              </a:solidFill>
            </a:endParaRPr>
          </a:p>
        </p:txBody>
      </p:sp>
    </p:spTree>
    <p:extLst>
      <p:ext uri="{BB962C8B-B14F-4D97-AF65-F5344CB8AC3E}">
        <p14:creationId xmlns:p14="http://schemas.microsoft.com/office/powerpoint/2010/main" val="3825345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99A58F37-9A2B-1148-9F85-6AC735A8A4B1}"/>
              </a:ext>
            </a:extLst>
          </p:cNvPr>
          <p:cNvSpPr/>
          <p:nvPr/>
        </p:nvSpPr>
        <p:spPr>
          <a:xfrm>
            <a:off x="2129422" y="2103007"/>
            <a:ext cx="8492647" cy="2380877"/>
          </a:xfrm>
          <a:prstGeom prst="roundRect">
            <a:avLst/>
          </a:prstGeom>
          <a:solidFill>
            <a:schemeClr val="accent1">
              <a:lumMod val="40000"/>
              <a:lumOff val="60000"/>
            </a:schemeClr>
          </a:solidFill>
          <a:ln w="38100">
            <a:solidFill>
              <a:srgbClr val="33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テキスト ボックス 7">
            <a:extLst>
              <a:ext uri="{FF2B5EF4-FFF2-40B4-BE49-F238E27FC236}">
                <a16:creationId xmlns:a16="http://schemas.microsoft.com/office/drawing/2014/main" id="{064B7E26-0B5E-E142-BFB8-9ACADC8D1B14}"/>
              </a:ext>
            </a:extLst>
          </p:cNvPr>
          <p:cNvSpPr txBox="1"/>
          <p:nvPr/>
        </p:nvSpPr>
        <p:spPr>
          <a:xfrm>
            <a:off x="2129422" y="2416282"/>
            <a:ext cx="8492648" cy="1754326"/>
          </a:xfrm>
          <a:prstGeom prst="rect">
            <a:avLst/>
          </a:prstGeom>
          <a:noFill/>
        </p:spPr>
        <p:txBody>
          <a:bodyPr wrap="square" rtlCol="0">
            <a:spAutoFit/>
          </a:bodyPr>
          <a:lstStyle/>
          <a:p>
            <a:pPr algn="ctr"/>
            <a:r>
              <a:rPr kumimoji="1" lang="ja-JP" altLang="en-US" sz="3600" dirty="0">
                <a:solidFill>
                  <a:srgbClr val="FF0000"/>
                </a:solidFill>
              </a:rPr>
              <a:t>ネット上の口コミ全般に関する研究はあるが、</a:t>
            </a:r>
            <a:r>
              <a:rPr kumimoji="1" lang="en-US" altLang="ja-JP" sz="3600" dirty="0">
                <a:solidFill>
                  <a:srgbClr val="FF0000"/>
                </a:solidFill>
              </a:rPr>
              <a:t>Instagram</a:t>
            </a:r>
            <a:r>
              <a:rPr kumimoji="1" lang="ja-JP" altLang="en-US" sz="3600" dirty="0">
                <a:solidFill>
                  <a:srgbClr val="FF0000"/>
                </a:solidFill>
              </a:rPr>
              <a:t>特有の性質を考慮した研究はほとんどない</a:t>
            </a:r>
            <a:endParaRPr kumimoji="1" lang="en-US" altLang="ja-JP" sz="3600" dirty="0">
              <a:solidFill>
                <a:srgbClr val="FF0000"/>
              </a:solidFill>
            </a:endParaRPr>
          </a:p>
        </p:txBody>
      </p:sp>
      <p:sp>
        <p:nvSpPr>
          <p:cNvPr id="6" name="正方形/長方形 4">
            <a:extLst>
              <a:ext uri="{FF2B5EF4-FFF2-40B4-BE49-F238E27FC236}">
                <a16:creationId xmlns:a16="http://schemas.microsoft.com/office/drawing/2014/main" id="{9D1E468C-7EF2-ED43-987C-773E7793D0ED}"/>
              </a:ext>
            </a:extLst>
          </p:cNvPr>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ネット上の口コミ全般に関する研究への考察</a:t>
            </a:r>
            <a:endParaRPr kumimoji="1" lang="ja-JP" altLang="en-US" sz="3200" dirty="0">
              <a:solidFill>
                <a:schemeClr val="bg1"/>
              </a:solidFill>
            </a:endParaRPr>
          </a:p>
        </p:txBody>
      </p:sp>
      <p:sp>
        <p:nvSpPr>
          <p:cNvPr id="8" name="TextBox 7">
            <a:extLst>
              <a:ext uri="{FF2B5EF4-FFF2-40B4-BE49-F238E27FC236}">
                <a16:creationId xmlns:a16="http://schemas.microsoft.com/office/drawing/2014/main" id="{3B447715-756B-2244-A3D4-BC3EAD15078A}"/>
              </a:ext>
            </a:extLst>
          </p:cNvPr>
          <p:cNvSpPr txBox="1"/>
          <p:nvPr/>
        </p:nvSpPr>
        <p:spPr>
          <a:xfrm>
            <a:off x="11298476" y="6175332"/>
            <a:ext cx="475989" cy="400110"/>
          </a:xfrm>
          <a:prstGeom prst="rect">
            <a:avLst/>
          </a:prstGeom>
          <a:solidFill>
            <a:srgbClr val="336699"/>
          </a:solidFill>
        </p:spPr>
        <p:txBody>
          <a:bodyPr wrap="square" rtlCol="0">
            <a:spAutoFit/>
          </a:bodyPr>
          <a:lstStyle/>
          <a:p>
            <a:pPr algn="ctr"/>
            <a:r>
              <a:rPr lang="en-US" sz="2000" b="1" dirty="0">
                <a:solidFill>
                  <a:schemeClr val="bg1"/>
                </a:solidFill>
              </a:rPr>
              <a:t>12</a:t>
            </a:r>
          </a:p>
        </p:txBody>
      </p:sp>
      <p:sp>
        <p:nvSpPr>
          <p:cNvPr id="2" name="スライド番号プレースホルダー 1">
            <a:extLst>
              <a:ext uri="{FF2B5EF4-FFF2-40B4-BE49-F238E27FC236}">
                <a16:creationId xmlns:a16="http://schemas.microsoft.com/office/drawing/2014/main" id="{C909B16D-D265-4462-ACBF-83EF60E22246}"/>
              </a:ext>
            </a:extLst>
          </p:cNvPr>
          <p:cNvSpPr>
            <a:spLocks noGrp="1"/>
          </p:cNvSpPr>
          <p:nvPr>
            <p:ph type="sldNum" sz="quarter" idx="12"/>
          </p:nvPr>
        </p:nvSpPr>
        <p:spPr/>
        <p:txBody>
          <a:bodyPr/>
          <a:lstStyle/>
          <a:p>
            <a:fld id="{A907C92C-AC45-405D-B19C-A99A5FE26F70}" type="slidenum">
              <a:rPr kumimoji="1" lang="ja-JP" altLang="en-US" smtClean="0"/>
              <a:t>10</a:t>
            </a:fld>
            <a:endParaRPr kumimoji="1" lang="ja-JP" altLang="en-US"/>
          </a:p>
        </p:txBody>
      </p:sp>
    </p:spTree>
    <p:extLst>
      <p:ext uri="{BB962C8B-B14F-4D97-AF65-F5344CB8AC3E}">
        <p14:creationId xmlns:p14="http://schemas.microsoft.com/office/powerpoint/2010/main" val="2994609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454298">
            <a:off x="5023277" y="5562124"/>
            <a:ext cx="1019908" cy="1019908"/>
          </a:xfrm>
          <a:prstGeom prst="rect">
            <a:avLst/>
          </a:prstGeom>
        </p:spPr>
      </p:pic>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485840">
            <a:off x="3383998" y="4369843"/>
            <a:ext cx="1230922" cy="1230922"/>
          </a:xfrm>
          <a:prstGeom prst="rect">
            <a:avLst/>
          </a:prstGeom>
        </p:spPr>
      </p:pic>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11</a:t>
            </a:fld>
            <a:endParaRPr kumimoji="1" lang="ja-JP" altLang="en-US"/>
          </a:p>
        </p:txBody>
      </p:sp>
      <p:sp>
        <p:nvSpPr>
          <p:cNvPr id="4" name="正方形/長方形 3"/>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04858" y="66766"/>
            <a:ext cx="1406245" cy="369332"/>
          </a:xfrm>
          <a:prstGeom prst="rect">
            <a:avLst/>
          </a:prstGeom>
          <a:noFill/>
        </p:spPr>
        <p:txBody>
          <a:bodyPr wrap="square" rtlCol="0">
            <a:spAutoFit/>
          </a:bodyPr>
          <a:lstStyle/>
          <a:p>
            <a:r>
              <a:rPr kumimoji="1" lang="ja-JP" altLang="en-US" dirty="0">
                <a:solidFill>
                  <a:schemeClr val="bg1"/>
                </a:solidFill>
              </a:rPr>
              <a:t>現状分析</a:t>
            </a:r>
          </a:p>
        </p:txBody>
      </p:sp>
      <p:sp>
        <p:nvSpPr>
          <p:cNvPr id="2" name="タイトル 1"/>
          <p:cNvSpPr>
            <a:spLocks noGrp="1"/>
          </p:cNvSpPr>
          <p:nvPr>
            <p:ph type="title"/>
          </p:nvPr>
        </p:nvSpPr>
        <p:spPr>
          <a:xfrm>
            <a:off x="1511103" y="197384"/>
            <a:ext cx="10172230" cy="549275"/>
          </a:xfrm>
        </p:spPr>
        <p:txBody>
          <a:bodyPr>
            <a:noAutofit/>
          </a:bodyPr>
          <a:lstStyle/>
          <a:p>
            <a:r>
              <a:rPr kumimoji="1" lang="ja-JP" altLang="en-US" sz="3200" dirty="0">
                <a:solidFill>
                  <a:schemeClr val="bg1"/>
                </a:solidFill>
              </a:rPr>
              <a:t>若い女性たちは</a:t>
            </a:r>
            <a:r>
              <a:rPr lang="en-US" altLang="ja-JP" sz="3200" dirty="0">
                <a:solidFill>
                  <a:schemeClr val="bg1"/>
                </a:solidFill>
              </a:rPr>
              <a:t>Instagram</a:t>
            </a:r>
            <a:r>
              <a:rPr lang="ja-JP" altLang="en-US" sz="3200" dirty="0">
                <a:solidFill>
                  <a:schemeClr val="bg1"/>
                </a:solidFill>
              </a:rPr>
              <a:t>を</a:t>
            </a:r>
            <a:r>
              <a:rPr kumimoji="1" lang="ja-JP" altLang="en-US" sz="3200" dirty="0">
                <a:solidFill>
                  <a:schemeClr val="bg1"/>
                </a:solidFill>
              </a:rPr>
              <a:t>何のために使っているのか？</a:t>
            </a:r>
          </a:p>
        </p:txBody>
      </p:sp>
      <p:sp>
        <p:nvSpPr>
          <p:cNvPr id="6" name="正方形/長方形 5"/>
          <p:cNvSpPr/>
          <p:nvPr/>
        </p:nvSpPr>
        <p:spPr>
          <a:xfrm>
            <a:off x="741136" y="1546550"/>
            <a:ext cx="10856890" cy="892552"/>
          </a:xfrm>
          <a:prstGeom prst="rect">
            <a:avLst/>
          </a:prstGeom>
        </p:spPr>
        <p:txBody>
          <a:bodyPr wrap="square">
            <a:spAutoFit/>
          </a:bodyPr>
          <a:lstStyle/>
          <a:p>
            <a:pPr algn="ctr"/>
            <a:r>
              <a:rPr lang="ja-JP" altLang="en-US" sz="2400" dirty="0"/>
              <a:t>企業やメディアが伝えるのは</a:t>
            </a:r>
            <a:r>
              <a:rPr lang="ja-JP" altLang="en-US" sz="2400" dirty="0">
                <a:solidFill>
                  <a:srgbClr val="FF0000"/>
                </a:solidFill>
              </a:rPr>
              <a:t>“</a:t>
            </a:r>
            <a:r>
              <a:rPr lang="ja-JP" altLang="en-US" sz="2800" dirty="0">
                <a:solidFill>
                  <a:srgbClr val="FF0000"/>
                </a:solidFill>
              </a:rPr>
              <a:t>整えられた情報</a:t>
            </a:r>
            <a:r>
              <a:rPr lang="ja-JP" altLang="en-US" sz="2400" dirty="0">
                <a:solidFill>
                  <a:srgbClr val="FF0000"/>
                </a:solidFill>
              </a:rPr>
              <a:t>”</a:t>
            </a:r>
            <a:endParaRPr lang="en-US" altLang="ja-JP" sz="2400" dirty="0">
              <a:solidFill>
                <a:srgbClr val="FF0000"/>
              </a:solidFill>
            </a:endParaRPr>
          </a:p>
          <a:p>
            <a:pPr algn="ctr"/>
            <a:r>
              <a:rPr lang="ja-JP" altLang="en-US" sz="2400" dirty="0"/>
              <a:t>それがどこまで本当なのか、若者たちは疑問視している。</a:t>
            </a:r>
            <a:endParaRPr lang="en-US" altLang="ja-JP" sz="2400" dirty="0"/>
          </a:p>
        </p:txBody>
      </p:sp>
      <p:sp>
        <p:nvSpPr>
          <p:cNvPr id="7" name="正方形/長方形 6"/>
          <p:cNvSpPr/>
          <p:nvPr/>
        </p:nvSpPr>
        <p:spPr>
          <a:xfrm>
            <a:off x="1074914" y="2820618"/>
            <a:ext cx="10189335" cy="892552"/>
          </a:xfrm>
          <a:prstGeom prst="rect">
            <a:avLst/>
          </a:prstGeom>
        </p:spPr>
        <p:txBody>
          <a:bodyPr wrap="square">
            <a:spAutoFit/>
          </a:bodyPr>
          <a:lstStyle/>
          <a:p>
            <a:pPr algn="ctr"/>
            <a:r>
              <a:rPr lang="en-US" altLang="ja-JP" sz="2800" dirty="0"/>
              <a:t>Instagram</a:t>
            </a:r>
            <a:r>
              <a:rPr lang="ja-JP" altLang="en-US" sz="2400" dirty="0"/>
              <a:t>は 「こんな味でした」</a:t>
            </a:r>
            <a:r>
              <a:rPr lang="en-US" altLang="ja-JP" sz="2400" dirty="0"/>
              <a:t> </a:t>
            </a:r>
            <a:r>
              <a:rPr lang="ja-JP" altLang="en-US" sz="2400" dirty="0"/>
              <a:t>「使い心地はこうです」 など</a:t>
            </a:r>
            <a:endParaRPr lang="en-US" altLang="ja-JP" sz="2400" dirty="0"/>
          </a:p>
          <a:p>
            <a:pPr algn="ctr"/>
            <a:r>
              <a:rPr lang="ja-JP" altLang="en-US" sz="2400" dirty="0"/>
              <a:t>　リアルな体験情報であり、それを写真と一緒に確かめられるのは大きい</a:t>
            </a:r>
            <a:endParaRPr lang="en-US" altLang="ja-JP" sz="2400" dirty="0"/>
          </a:p>
        </p:txBody>
      </p:sp>
      <p:sp>
        <p:nvSpPr>
          <p:cNvPr id="16" name="テキスト ボックス 15"/>
          <p:cNvSpPr txBox="1"/>
          <p:nvPr/>
        </p:nvSpPr>
        <p:spPr>
          <a:xfrm>
            <a:off x="1731895" y="4837655"/>
            <a:ext cx="8875371" cy="1323439"/>
          </a:xfrm>
          <a:prstGeom prst="rect">
            <a:avLst/>
          </a:prstGeom>
          <a:noFill/>
        </p:spPr>
        <p:txBody>
          <a:bodyPr wrap="square" rtlCol="0">
            <a:spAutoFit/>
          </a:bodyPr>
          <a:lstStyle/>
          <a:p>
            <a:r>
              <a:rPr lang="ja-JP" altLang="en-US" sz="3600" dirty="0"/>
              <a:t>ネット上の</a:t>
            </a:r>
            <a:r>
              <a:rPr kumimoji="1" lang="ja-JP" altLang="en-US" sz="8000" dirty="0"/>
              <a:t>口コミ</a:t>
            </a:r>
            <a:r>
              <a:rPr kumimoji="1" lang="ja-JP" altLang="en-US" sz="4000" dirty="0"/>
              <a:t>として使っている！</a:t>
            </a:r>
          </a:p>
        </p:txBody>
      </p:sp>
      <p:sp>
        <p:nvSpPr>
          <p:cNvPr id="17" name="テキスト ボックス 16"/>
          <p:cNvSpPr txBox="1"/>
          <p:nvPr/>
        </p:nvSpPr>
        <p:spPr>
          <a:xfrm>
            <a:off x="7238788" y="3928890"/>
            <a:ext cx="4025461" cy="276999"/>
          </a:xfrm>
          <a:prstGeom prst="rect">
            <a:avLst/>
          </a:prstGeom>
          <a:noFill/>
        </p:spPr>
        <p:txBody>
          <a:bodyPr wrap="none" rtlCol="0">
            <a:spAutoFit/>
          </a:bodyPr>
          <a:lstStyle/>
          <a:p>
            <a:r>
              <a:rPr lang="ja-JP" altLang="en-US" sz="1200" b="1" dirty="0"/>
              <a:t>「若者に“ググ</a:t>
            </a:r>
            <a:r>
              <a:rPr lang="ja-JP" altLang="en-US" sz="1200" b="1" dirty="0" err="1"/>
              <a:t>る</a:t>
            </a:r>
            <a:r>
              <a:rPr lang="ja-JP" altLang="en-US" sz="1200" b="1" dirty="0"/>
              <a:t>前にインスタ”が定着した意味」　太田彩子　</a:t>
            </a:r>
            <a:endParaRPr lang="en-US" altLang="ja-JP" sz="1200" dirty="0"/>
          </a:p>
        </p:txBody>
      </p:sp>
      <p:sp>
        <p:nvSpPr>
          <p:cNvPr id="18" name="角丸四角形 17"/>
          <p:cNvSpPr/>
          <p:nvPr/>
        </p:nvSpPr>
        <p:spPr>
          <a:xfrm>
            <a:off x="767905" y="1276351"/>
            <a:ext cx="10656190" cy="3013518"/>
          </a:xfrm>
          <a:prstGeom prst="roundRect">
            <a:avLst/>
          </a:prstGeom>
          <a:noFill/>
          <a:ln w="38100">
            <a:solidFill>
              <a:srgbClr val="B21E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50773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231471" y="-226684"/>
            <a:ext cx="2705036" cy="1325563"/>
          </a:xfrm>
        </p:spPr>
        <p:txBody>
          <a:bodyPr>
            <a:normAutofit/>
          </a:bodyPr>
          <a:lstStyle/>
          <a:p>
            <a:r>
              <a:rPr kumimoji="1" lang="ja-JP" altLang="en-US" sz="3200" dirty="0">
                <a:solidFill>
                  <a:schemeClr val="bg1"/>
                </a:solidFill>
              </a:rPr>
              <a:t>問題意識</a:t>
            </a:r>
          </a:p>
        </p:txBody>
      </p:sp>
      <p:sp>
        <p:nvSpPr>
          <p:cNvPr id="8" name="テキスト ボックス 7"/>
          <p:cNvSpPr txBox="1"/>
          <p:nvPr/>
        </p:nvSpPr>
        <p:spPr>
          <a:xfrm>
            <a:off x="1573813" y="3429000"/>
            <a:ext cx="9044374" cy="1200329"/>
          </a:xfrm>
          <a:prstGeom prst="rect">
            <a:avLst/>
          </a:prstGeom>
          <a:noFill/>
        </p:spPr>
        <p:txBody>
          <a:bodyPr wrap="square" rtlCol="0">
            <a:spAutoFit/>
          </a:bodyPr>
          <a:lstStyle/>
          <a:p>
            <a:pPr>
              <a:lnSpc>
                <a:spcPct val="150000"/>
              </a:lnSpc>
            </a:pPr>
            <a:r>
              <a:rPr kumimoji="1" lang="ja-JP" altLang="en-US" sz="2400" dirty="0"/>
              <a:t>ネット上の</a:t>
            </a:r>
            <a:r>
              <a:rPr lang="ja-JP" altLang="en-US" sz="2400" dirty="0"/>
              <a:t>口</a:t>
            </a:r>
            <a:r>
              <a:rPr kumimoji="1" lang="ja-JP" altLang="en-US" sz="2400" dirty="0"/>
              <a:t>コミとしての </a:t>
            </a:r>
            <a:r>
              <a:rPr kumimoji="1" lang="en-US" altLang="ja-JP" sz="3200" dirty="0"/>
              <a:t>Instagram</a:t>
            </a:r>
            <a:r>
              <a:rPr kumimoji="1" lang="ja-JP" altLang="en-US" sz="2400" dirty="0"/>
              <a:t> が消費者の購買意思決定に</a:t>
            </a:r>
            <a:endParaRPr kumimoji="1" lang="en-US" altLang="ja-JP" sz="2400" dirty="0"/>
          </a:p>
          <a:p>
            <a:pPr algn="ctr"/>
            <a:r>
              <a:rPr kumimoji="1" lang="ja-JP" altLang="en-US" sz="2400" dirty="0"/>
              <a:t>どのような影響を与えているのか？</a:t>
            </a:r>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12</a:t>
            </a:fld>
            <a:endParaRPr kumimoji="1" lang="ja-JP" altLang="en-US"/>
          </a:p>
        </p:txBody>
      </p:sp>
    </p:spTree>
    <p:extLst>
      <p:ext uri="{BB962C8B-B14F-4D97-AF65-F5344CB8AC3E}">
        <p14:creationId xmlns:p14="http://schemas.microsoft.com/office/powerpoint/2010/main" val="2715291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889" name="タイトル 1"/>
          <p:cNvSpPr>
            <a:spLocks noGrp="1"/>
          </p:cNvSpPr>
          <p:nvPr>
            <p:ph type="title"/>
          </p:nvPr>
        </p:nvSpPr>
        <p:spPr>
          <a:xfrm>
            <a:off x="2921262" y="-226684"/>
            <a:ext cx="10515600" cy="1325563"/>
          </a:xfrm>
        </p:spPr>
        <p:txBody>
          <a:bodyPr>
            <a:normAutofit/>
          </a:bodyPr>
          <a:lstStyle/>
          <a:p>
            <a:r>
              <a:rPr lang="ja-JP" altLang="en-US" sz="3200" dirty="0">
                <a:solidFill>
                  <a:schemeClr val="bg1"/>
                </a:solidFill>
              </a:rPr>
              <a:t>ネット上の口コミに関する先行研究</a:t>
            </a:r>
          </a:p>
        </p:txBody>
      </p:sp>
      <p:sp>
        <p:nvSpPr>
          <p:cNvPr id="3" name="コンテンツ プレースホルダー 2"/>
          <p:cNvSpPr>
            <a:spLocks noGrp="1"/>
          </p:cNvSpPr>
          <p:nvPr>
            <p:ph idx="1"/>
          </p:nvPr>
        </p:nvSpPr>
        <p:spPr>
          <a:xfrm>
            <a:off x="120611" y="1180967"/>
            <a:ext cx="11484535" cy="5165725"/>
          </a:xfrm>
        </p:spPr>
        <p:txBody>
          <a:bodyPr rtlCol="0">
            <a:normAutofit fontScale="70000" lnSpcReduction="20000"/>
          </a:bodyPr>
          <a:lstStyle/>
          <a:p>
            <a:pPr marL="0" indent="0" fontAlgn="auto">
              <a:lnSpc>
                <a:spcPct val="120000"/>
              </a:lnSpc>
              <a:spcAft>
                <a:spcPts val="0"/>
              </a:spcAft>
              <a:buFont typeface="Arial" panose="020B0604020202020204" pitchFamily="34" charset="0"/>
              <a:buNone/>
              <a:defRPr/>
            </a:pPr>
            <a:r>
              <a:rPr lang="en-US" altLang="ja-JP" sz="3200" dirty="0"/>
              <a:t>                        </a:t>
            </a:r>
            <a:r>
              <a:rPr lang="ja-JP" altLang="en-US" sz="3200" dirty="0"/>
              <a:t>（</a:t>
            </a:r>
            <a:r>
              <a:rPr lang="en-US" altLang="ja-JP" sz="3200" dirty="0"/>
              <a:t>2006</a:t>
            </a:r>
            <a:r>
              <a:rPr lang="ja-JP" altLang="en-US" sz="3200" dirty="0"/>
              <a:t>）</a:t>
            </a:r>
            <a:r>
              <a:rPr lang="en-US" altLang="ja-JP" sz="3200" dirty="0"/>
              <a:t>『</a:t>
            </a:r>
            <a:r>
              <a:rPr lang="ja-JP" altLang="en-US" sz="3200" dirty="0"/>
              <a:t>インターネット上における外的情報探索プロセス・モデル</a:t>
            </a:r>
            <a:r>
              <a:rPr lang="en-US" altLang="ja-JP" sz="3200" dirty="0"/>
              <a:t>』</a:t>
            </a:r>
            <a:endParaRPr lang="en-US" altLang="ja-JP" sz="3200" b="1" dirty="0">
              <a:solidFill>
                <a:srgbClr val="FF0000"/>
              </a:solidFill>
            </a:endParaRPr>
          </a:p>
          <a:p>
            <a:pPr marL="0" indent="0" fontAlgn="auto">
              <a:lnSpc>
                <a:spcPct val="120000"/>
              </a:lnSpc>
              <a:spcAft>
                <a:spcPts val="0"/>
              </a:spcAft>
              <a:buFont typeface="Arial" panose="020B0604020202020204" pitchFamily="34" charset="0"/>
              <a:buNone/>
              <a:defRPr/>
            </a:pPr>
            <a:r>
              <a:rPr lang="ja-JP" altLang="en-US" sz="3200" dirty="0"/>
              <a:t> 　                    （</a:t>
            </a:r>
            <a:r>
              <a:rPr lang="en-US" altLang="ja-JP" sz="3200" dirty="0"/>
              <a:t>2007</a:t>
            </a:r>
            <a:r>
              <a:rPr lang="ja-JP" altLang="en-US" sz="3200" dirty="0"/>
              <a:t>）</a:t>
            </a:r>
            <a:r>
              <a:rPr lang="en-US" altLang="ja-JP" sz="3200" dirty="0"/>
              <a:t>『</a:t>
            </a:r>
            <a:r>
              <a:rPr lang="ja-JP" altLang="en-US" sz="3200" dirty="0"/>
              <a:t>ネット上の口コミ情報を介した消費者間の影響伝播のメカニズム</a:t>
            </a:r>
            <a:r>
              <a:rPr lang="en-US" altLang="ja-JP" sz="3200" dirty="0"/>
              <a:t>』</a:t>
            </a:r>
            <a:r>
              <a:rPr lang="ja-JP" altLang="en-US" sz="3200" dirty="0"/>
              <a:t>　</a:t>
            </a:r>
            <a:endParaRPr lang="en-US" altLang="ja-JP" sz="3200" dirty="0"/>
          </a:p>
          <a:p>
            <a:pPr marL="0" indent="0" fontAlgn="auto">
              <a:lnSpc>
                <a:spcPct val="120000"/>
              </a:lnSpc>
              <a:spcAft>
                <a:spcPts val="0"/>
              </a:spcAft>
              <a:buFont typeface="Arial" panose="020B0604020202020204" pitchFamily="34" charset="0"/>
              <a:buNone/>
              <a:defRPr/>
            </a:pPr>
            <a:r>
              <a:rPr lang="ja-JP" altLang="en-US" sz="3200" dirty="0"/>
              <a:t>                        （</a:t>
            </a:r>
            <a:r>
              <a:rPr lang="en-US" altLang="ja-JP" sz="3200" dirty="0"/>
              <a:t>2009</a:t>
            </a:r>
            <a:r>
              <a:rPr lang="ja-JP" altLang="en-US" sz="3200" dirty="0"/>
              <a:t>）</a:t>
            </a:r>
            <a:r>
              <a:rPr lang="en-US" altLang="ja-JP" sz="3200" dirty="0"/>
              <a:t>『</a:t>
            </a:r>
            <a:r>
              <a:rPr lang="ja-JP" altLang="en-US" sz="3200" dirty="0"/>
              <a:t>ネット・口コミの発信者に関する手がかり情報が受け手に及ぼす影響</a:t>
            </a:r>
            <a:r>
              <a:rPr lang="en-US" altLang="ja-JP" sz="3200" dirty="0"/>
              <a:t>』</a:t>
            </a:r>
          </a:p>
          <a:p>
            <a:pPr marL="0" indent="0" fontAlgn="auto">
              <a:lnSpc>
                <a:spcPct val="120000"/>
              </a:lnSpc>
              <a:spcAft>
                <a:spcPts val="0"/>
              </a:spcAft>
              <a:buFont typeface="Arial" panose="020B0604020202020204" pitchFamily="34" charset="0"/>
              <a:buNone/>
              <a:defRPr/>
            </a:pPr>
            <a:r>
              <a:rPr lang="ja-JP" altLang="en-US" sz="3200" dirty="0"/>
              <a:t>                        （</a:t>
            </a:r>
            <a:r>
              <a:rPr lang="en-US" altLang="ja-JP" sz="3200" dirty="0"/>
              <a:t>2011</a:t>
            </a:r>
            <a:r>
              <a:rPr lang="ja-JP" altLang="en-US" sz="3200" dirty="0"/>
              <a:t>）</a:t>
            </a:r>
            <a:r>
              <a:rPr lang="en-US" altLang="ja-JP" sz="3200" dirty="0"/>
              <a:t>『</a:t>
            </a:r>
            <a:r>
              <a:rPr lang="ja-JP" altLang="en-US" sz="3200" dirty="0"/>
              <a:t>口コミによる推論：現在の他者から将来の自己を予測する過程</a:t>
            </a:r>
            <a:r>
              <a:rPr lang="en-US" altLang="ja-JP" sz="3200" dirty="0"/>
              <a:t>』</a:t>
            </a:r>
          </a:p>
          <a:p>
            <a:pPr marL="0" indent="0" fontAlgn="auto">
              <a:lnSpc>
                <a:spcPct val="120000"/>
              </a:lnSpc>
              <a:spcAft>
                <a:spcPts val="0"/>
              </a:spcAft>
              <a:buFont typeface="Arial" panose="020B0604020202020204" pitchFamily="34" charset="0"/>
              <a:buNone/>
              <a:defRPr/>
            </a:pPr>
            <a:r>
              <a:rPr lang="ja-JP" altLang="en-US" sz="3200" dirty="0"/>
              <a:t>　 井上実　　 （</a:t>
            </a:r>
            <a:r>
              <a:rPr lang="en-US" altLang="ja-JP" sz="3200" dirty="0"/>
              <a:t>2009</a:t>
            </a:r>
            <a:r>
              <a:rPr lang="ja-JP" altLang="en-US" sz="3200" dirty="0"/>
              <a:t>）</a:t>
            </a:r>
            <a:r>
              <a:rPr lang="en-US" altLang="ja-JP" sz="3200" dirty="0"/>
              <a:t>『</a:t>
            </a:r>
            <a:r>
              <a:rPr lang="ja-JP" altLang="en-US" sz="3200" dirty="0"/>
              <a:t>クチコミ・マーケティングの視点から見たネット・コミュニティ</a:t>
            </a:r>
            <a:r>
              <a:rPr lang="en-US" altLang="ja-JP" sz="3200" dirty="0"/>
              <a:t>』</a:t>
            </a:r>
            <a:endParaRPr lang="en-US" altLang="ja-JP" sz="3200" b="1" dirty="0">
              <a:solidFill>
                <a:srgbClr val="FF0000"/>
              </a:solidFill>
            </a:endParaRPr>
          </a:p>
          <a:p>
            <a:pPr marL="0" indent="0" fontAlgn="auto">
              <a:lnSpc>
                <a:spcPct val="120000"/>
              </a:lnSpc>
              <a:spcAft>
                <a:spcPts val="0"/>
              </a:spcAft>
              <a:buFont typeface="Arial" panose="020B0604020202020204" pitchFamily="34" charset="0"/>
              <a:buNone/>
              <a:defRPr/>
            </a:pPr>
            <a:r>
              <a:rPr lang="ja-JP" altLang="en-US" sz="3200" dirty="0"/>
              <a:t>  泉水清志　 （</a:t>
            </a:r>
            <a:r>
              <a:rPr lang="en-US" altLang="ja-JP" sz="3200" dirty="0"/>
              <a:t>2014</a:t>
            </a:r>
            <a:r>
              <a:rPr lang="ja-JP" altLang="en-US" sz="3200" dirty="0"/>
              <a:t>）</a:t>
            </a:r>
            <a:r>
              <a:rPr lang="en-US" altLang="ja-JP" sz="3200" dirty="0"/>
              <a:t>『</a:t>
            </a:r>
            <a:r>
              <a:rPr lang="ja-JP" altLang="en-US" sz="3200" dirty="0"/>
              <a:t>クチコミの発信内容と共感他者が消費者行動に及ぼす影響</a:t>
            </a:r>
            <a:r>
              <a:rPr lang="en-US" altLang="ja-JP" sz="3200" dirty="0"/>
              <a:t>』</a:t>
            </a:r>
            <a:r>
              <a:rPr lang="ja-JP" altLang="en-US" sz="3200" dirty="0"/>
              <a:t>　</a:t>
            </a:r>
            <a:endParaRPr lang="en-US" altLang="ja-JP" sz="3200" dirty="0"/>
          </a:p>
          <a:p>
            <a:pPr marL="0" indent="0" fontAlgn="auto">
              <a:lnSpc>
                <a:spcPct val="120000"/>
              </a:lnSpc>
              <a:spcAft>
                <a:spcPts val="0"/>
              </a:spcAft>
              <a:buFont typeface="Arial" panose="020B0604020202020204" pitchFamily="34" charset="0"/>
              <a:buNone/>
              <a:defRPr/>
            </a:pPr>
            <a:r>
              <a:rPr lang="ja-JP" altLang="en-US" sz="3200" dirty="0"/>
              <a:t>  杉谷陽子　 （</a:t>
            </a:r>
            <a:r>
              <a:rPr lang="en-US" altLang="ja-JP" sz="3200" dirty="0"/>
              <a:t>2009</a:t>
            </a:r>
            <a:r>
              <a:rPr lang="ja-JP" altLang="en-US" sz="3200" dirty="0"/>
              <a:t>）</a:t>
            </a:r>
            <a:r>
              <a:rPr lang="en-US" altLang="ja-JP" sz="3200" dirty="0"/>
              <a:t>『</a:t>
            </a:r>
            <a:r>
              <a:rPr lang="ja-JP" altLang="en-US" sz="3200" dirty="0"/>
              <a:t>インターネット上の口コミの有効性</a:t>
            </a:r>
            <a:r>
              <a:rPr lang="en-US" altLang="ja-JP" sz="3200" dirty="0"/>
              <a:t>』</a:t>
            </a:r>
            <a:r>
              <a:rPr lang="ja-JP" altLang="en-US" sz="3200" dirty="0"/>
              <a:t>　</a:t>
            </a:r>
            <a:endParaRPr lang="en-US" altLang="ja-JP" sz="3200" b="1" dirty="0">
              <a:solidFill>
                <a:srgbClr val="FF0000"/>
              </a:solidFill>
            </a:endParaRPr>
          </a:p>
          <a:p>
            <a:pPr marL="0" indent="0" fontAlgn="auto">
              <a:lnSpc>
                <a:spcPct val="120000"/>
              </a:lnSpc>
              <a:spcAft>
                <a:spcPts val="0"/>
              </a:spcAft>
              <a:buFont typeface="Arial" panose="020B0604020202020204" pitchFamily="34" charset="0"/>
              <a:buNone/>
              <a:defRPr/>
            </a:pPr>
            <a:r>
              <a:rPr lang="ja-JP" altLang="en-US" sz="3200" dirty="0"/>
              <a:t>佐々木祐一  （</a:t>
            </a:r>
            <a:r>
              <a:rPr lang="en-US" altLang="ja-JP" sz="3200" dirty="0"/>
              <a:t>2004</a:t>
            </a:r>
            <a:r>
              <a:rPr lang="ja-JP" altLang="en-US" sz="3200" dirty="0"/>
              <a:t>）</a:t>
            </a:r>
            <a:r>
              <a:rPr lang="en-US" altLang="ja-JP" sz="3200" dirty="0"/>
              <a:t>『</a:t>
            </a:r>
            <a:r>
              <a:rPr lang="ja-JP" altLang="en-US" sz="3200" dirty="0"/>
              <a:t>商品購買における評価サイトの有効度</a:t>
            </a:r>
            <a:r>
              <a:rPr lang="en-US" altLang="ja-JP" sz="3200" dirty="0"/>
              <a:t>』</a:t>
            </a:r>
            <a:r>
              <a:rPr lang="ja-JP" altLang="en-US" sz="3200" dirty="0"/>
              <a:t>　</a:t>
            </a:r>
            <a:endParaRPr lang="en-US" altLang="ja-JP" sz="3200" b="1" dirty="0">
              <a:solidFill>
                <a:srgbClr val="FF0000"/>
              </a:solidFill>
            </a:endParaRPr>
          </a:p>
          <a:p>
            <a:pPr marL="0" indent="0" fontAlgn="auto">
              <a:lnSpc>
                <a:spcPct val="120000"/>
              </a:lnSpc>
              <a:spcAft>
                <a:spcPts val="0"/>
              </a:spcAft>
              <a:buFont typeface="Arial" panose="020B0604020202020204" pitchFamily="34" charset="0"/>
              <a:buNone/>
              <a:defRPr/>
            </a:pPr>
            <a:r>
              <a:rPr lang="ja-JP" altLang="en-US" sz="3200" dirty="0"/>
              <a:t>     蘇文          （</a:t>
            </a:r>
            <a:r>
              <a:rPr lang="en-US" altLang="ja-JP" sz="3200" dirty="0"/>
              <a:t>2015</a:t>
            </a:r>
            <a:r>
              <a:rPr lang="ja-JP" altLang="en-US" sz="3200" dirty="0"/>
              <a:t>）</a:t>
            </a:r>
            <a:r>
              <a:rPr lang="en-US" altLang="ja-JP" sz="3200" dirty="0"/>
              <a:t>『</a:t>
            </a:r>
            <a:r>
              <a:rPr lang="ja-JP" altLang="en-US" sz="3200" dirty="0"/>
              <a:t>ネット・クチコミが消費者行動に及ぼす影響のメカニズム</a:t>
            </a:r>
            <a:r>
              <a:rPr lang="en-US" altLang="ja-JP" sz="3200" dirty="0"/>
              <a:t>』</a:t>
            </a:r>
            <a:endParaRPr lang="en-US" altLang="ja-JP" sz="3200" b="1" dirty="0">
              <a:solidFill>
                <a:srgbClr val="FF0000"/>
              </a:solidFill>
            </a:endParaRPr>
          </a:p>
          <a:p>
            <a:pPr marL="0" indent="0" fontAlgn="auto">
              <a:lnSpc>
                <a:spcPct val="120000"/>
              </a:lnSpc>
              <a:spcAft>
                <a:spcPts val="0"/>
              </a:spcAft>
              <a:buFont typeface="Arial" panose="020B0604020202020204" pitchFamily="34" charset="0"/>
              <a:buNone/>
              <a:defRPr/>
            </a:pPr>
            <a:r>
              <a:rPr lang="ja-JP" altLang="en-US" sz="3200" dirty="0"/>
              <a:t>     上机          （</a:t>
            </a:r>
            <a:r>
              <a:rPr lang="en-US" altLang="ja-JP" sz="3200" dirty="0"/>
              <a:t>2012</a:t>
            </a:r>
            <a:r>
              <a:rPr lang="ja-JP" altLang="en-US" sz="3200" dirty="0"/>
              <a:t>）</a:t>
            </a:r>
            <a:r>
              <a:rPr lang="en-US" altLang="ja-JP" sz="3200" dirty="0"/>
              <a:t>『</a:t>
            </a:r>
            <a:r>
              <a:rPr lang="ja-JP" altLang="en-US" sz="3200" dirty="0"/>
              <a:t>口コミサイトと運営者の責任</a:t>
            </a:r>
            <a:r>
              <a:rPr lang="en-US" altLang="ja-JP" sz="3200" dirty="0"/>
              <a:t>』</a:t>
            </a:r>
            <a:r>
              <a:rPr lang="ja-JP" altLang="en-US" sz="3200" dirty="0"/>
              <a:t>　</a:t>
            </a:r>
            <a:endParaRPr lang="en-US" altLang="ja-JP" sz="3200" b="1" dirty="0">
              <a:solidFill>
                <a:srgbClr val="FF0000"/>
              </a:solidFill>
            </a:endParaRPr>
          </a:p>
          <a:p>
            <a:pPr marL="0" indent="0" fontAlgn="auto">
              <a:lnSpc>
                <a:spcPct val="120000"/>
              </a:lnSpc>
              <a:spcAft>
                <a:spcPts val="0"/>
              </a:spcAft>
              <a:buFont typeface="Arial" panose="020B0604020202020204" pitchFamily="34" charset="0"/>
              <a:buNone/>
              <a:defRPr/>
            </a:pPr>
            <a:r>
              <a:rPr lang="ja-JP" altLang="en-US" sz="3200" dirty="0"/>
              <a:t>     白田          （</a:t>
            </a:r>
            <a:r>
              <a:rPr lang="en-US" altLang="ja-JP" sz="3200" dirty="0"/>
              <a:t>2012</a:t>
            </a:r>
            <a:r>
              <a:rPr lang="ja-JP" altLang="en-US" sz="3200" dirty="0"/>
              <a:t>）</a:t>
            </a:r>
            <a:r>
              <a:rPr lang="en-US" altLang="ja-JP" sz="3200" dirty="0"/>
              <a:t>『</a:t>
            </a:r>
            <a:r>
              <a:rPr lang="ja-JP" altLang="en-US" sz="3200" dirty="0"/>
              <a:t>インターネット上の口コミサイトにおける化粧品の評判分析</a:t>
            </a:r>
            <a:r>
              <a:rPr lang="en-US" altLang="ja-JP" sz="3200" dirty="0"/>
              <a:t>』</a:t>
            </a:r>
            <a:r>
              <a:rPr lang="ja-JP" altLang="en-US" sz="3200" dirty="0"/>
              <a:t>　</a:t>
            </a:r>
            <a:endParaRPr lang="en-US" altLang="ja-JP" sz="3200" dirty="0"/>
          </a:p>
          <a:p>
            <a:pPr marL="0" indent="0" fontAlgn="auto">
              <a:lnSpc>
                <a:spcPct val="120000"/>
              </a:lnSpc>
              <a:spcAft>
                <a:spcPts val="0"/>
              </a:spcAft>
              <a:buFont typeface="Arial" panose="020B0604020202020204" pitchFamily="34" charset="0"/>
              <a:buNone/>
              <a:defRPr/>
            </a:pPr>
            <a:endParaRPr lang="en-US" altLang="ja-JP" sz="3200" dirty="0"/>
          </a:p>
          <a:p>
            <a:pPr marL="0" indent="0" fontAlgn="auto">
              <a:lnSpc>
                <a:spcPct val="120000"/>
              </a:lnSpc>
              <a:spcAft>
                <a:spcPts val="0"/>
              </a:spcAft>
              <a:buFont typeface="Arial" panose="020B0604020202020204" pitchFamily="34" charset="0"/>
              <a:buNone/>
              <a:defRPr/>
            </a:pPr>
            <a:endParaRPr lang="en-US" altLang="ja-JP" sz="3200" dirty="0"/>
          </a:p>
          <a:p>
            <a:pPr marL="0" indent="0" fontAlgn="auto">
              <a:spcAft>
                <a:spcPts val="0"/>
              </a:spcAft>
              <a:buFont typeface="Arial" panose="020B0604020202020204" pitchFamily="34" charset="0"/>
              <a:buNone/>
              <a:defRPr/>
            </a:pPr>
            <a:endParaRPr lang="en-US" altLang="ja-JP" sz="2400" dirty="0"/>
          </a:p>
          <a:p>
            <a:pPr marL="0" indent="0" fontAlgn="auto">
              <a:spcAft>
                <a:spcPts val="0"/>
              </a:spcAft>
              <a:buFont typeface="Arial" panose="020B0604020202020204" pitchFamily="34" charset="0"/>
              <a:buNone/>
              <a:defRPr/>
            </a:pPr>
            <a:endParaRPr lang="en-US" altLang="ja-JP" sz="2400" dirty="0"/>
          </a:p>
        </p:txBody>
      </p:sp>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13</a:t>
            </a:fld>
            <a:endParaRPr kumimoji="1" lang="ja-JP" altLang="en-US"/>
          </a:p>
        </p:txBody>
      </p:sp>
      <p:sp>
        <p:nvSpPr>
          <p:cNvPr id="4" name="左大かっこ 3"/>
          <p:cNvSpPr/>
          <p:nvPr/>
        </p:nvSpPr>
        <p:spPr>
          <a:xfrm>
            <a:off x="1501253" y="1228299"/>
            <a:ext cx="191069" cy="1774208"/>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6" name="テキスト ボックス 5"/>
          <p:cNvSpPr txBox="1"/>
          <p:nvPr/>
        </p:nvSpPr>
        <p:spPr>
          <a:xfrm>
            <a:off x="423081" y="1915348"/>
            <a:ext cx="1173707" cy="400110"/>
          </a:xfrm>
          <a:prstGeom prst="rect">
            <a:avLst/>
          </a:prstGeom>
          <a:noFill/>
        </p:spPr>
        <p:txBody>
          <a:bodyPr wrap="square" rtlCol="0">
            <a:spAutoFit/>
          </a:bodyPr>
          <a:lstStyle/>
          <a:p>
            <a:r>
              <a:rPr lang="ja-JP" altLang="en-US" sz="2000" dirty="0"/>
              <a:t>澁谷覚</a:t>
            </a:r>
            <a:endParaRPr kumimoji="1" lang="ja-JP" altLang="en-US" sz="2000" dirty="0"/>
          </a:p>
        </p:txBody>
      </p:sp>
    </p:spTree>
    <p:extLst>
      <p:ext uri="{BB962C8B-B14F-4D97-AF65-F5344CB8AC3E}">
        <p14:creationId xmlns:p14="http://schemas.microsoft.com/office/powerpoint/2010/main" val="719727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4">
            <a:extLst>
              <a:ext uri="{FF2B5EF4-FFF2-40B4-BE49-F238E27FC236}">
                <a16:creationId xmlns:a16="http://schemas.microsoft.com/office/drawing/2014/main" id="{9D1E468C-7EF2-ED43-987C-773E7793D0ED}"/>
              </a:ext>
            </a:extLst>
          </p:cNvPr>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ネット上の口コミ全般に関する研究へのまとめ</a:t>
            </a:r>
            <a:endParaRPr kumimoji="1" lang="ja-JP" altLang="en-US" sz="3200" dirty="0">
              <a:solidFill>
                <a:schemeClr val="bg1"/>
              </a:solidFill>
            </a:endParaRPr>
          </a:p>
        </p:txBody>
      </p:sp>
      <p:sp>
        <p:nvSpPr>
          <p:cNvPr id="9" name="Rounded Rectangle 6">
            <a:extLst>
              <a:ext uri="{FF2B5EF4-FFF2-40B4-BE49-F238E27FC236}">
                <a16:creationId xmlns:a16="http://schemas.microsoft.com/office/drawing/2014/main" id="{35E6EEB4-1736-4276-9338-7AB04D383EC4}"/>
              </a:ext>
            </a:extLst>
          </p:cNvPr>
          <p:cNvSpPr/>
          <p:nvPr/>
        </p:nvSpPr>
        <p:spPr>
          <a:xfrm>
            <a:off x="2129422" y="2103007"/>
            <a:ext cx="8492647" cy="2380877"/>
          </a:xfrm>
          <a:prstGeom prst="roundRect">
            <a:avLst/>
          </a:prstGeom>
          <a:solidFill>
            <a:schemeClr val="accent1">
              <a:lumMod val="40000"/>
              <a:lumOff val="60000"/>
            </a:schemeClr>
          </a:solidFill>
          <a:ln w="38100">
            <a:solidFill>
              <a:srgbClr val="33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テキスト ボックス 7">
            <a:extLst>
              <a:ext uri="{FF2B5EF4-FFF2-40B4-BE49-F238E27FC236}">
                <a16:creationId xmlns:a16="http://schemas.microsoft.com/office/drawing/2014/main" id="{7EE5467C-8641-4073-99D1-FBDB6285CE31}"/>
              </a:ext>
            </a:extLst>
          </p:cNvPr>
          <p:cNvSpPr txBox="1"/>
          <p:nvPr/>
        </p:nvSpPr>
        <p:spPr>
          <a:xfrm>
            <a:off x="2129422" y="2416282"/>
            <a:ext cx="8492648" cy="1754326"/>
          </a:xfrm>
          <a:prstGeom prst="rect">
            <a:avLst/>
          </a:prstGeom>
          <a:noFill/>
        </p:spPr>
        <p:txBody>
          <a:bodyPr wrap="square" rtlCol="0">
            <a:spAutoFit/>
          </a:bodyPr>
          <a:lstStyle/>
          <a:p>
            <a:pPr algn="ctr"/>
            <a:r>
              <a:rPr kumimoji="1" lang="ja-JP" altLang="en-US" sz="3600" dirty="0">
                <a:solidFill>
                  <a:srgbClr val="FF0000"/>
                </a:solidFill>
              </a:rPr>
              <a:t>ネット上の口コミ全般に関する研究はあるが、</a:t>
            </a:r>
            <a:r>
              <a:rPr kumimoji="1" lang="en-US" altLang="ja-JP" sz="3600" dirty="0">
                <a:solidFill>
                  <a:srgbClr val="FF0000"/>
                </a:solidFill>
              </a:rPr>
              <a:t>Instagram</a:t>
            </a:r>
            <a:r>
              <a:rPr kumimoji="1" lang="ja-JP" altLang="en-US" sz="3600" dirty="0">
                <a:solidFill>
                  <a:srgbClr val="FF0000"/>
                </a:solidFill>
              </a:rPr>
              <a:t>特有の性質を考慮した研究はほとんどない</a:t>
            </a:r>
            <a:endParaRPr kumimoji="1" lang="en-US" altLang="ja-JP" sz="3600" dirty="0">
              <a:solidFill>
                <a:srgbClr val="FF0000"/>
              </a:solidFill>
            </a:endParaRPr>
          </a:p>
        </p:txBody>
      </p:sp>
      <p:sp>
        <p:nvSpPr>
          <p:cNvPr id="2" name="スライド番号プレースホルダー 1">
            <a:extLst>
              <a:ext uri="{FF2B5EF4-FFF2-40B4-BE49-F238E27FC236}">
                <a16:creationId xmlns:a16="http://schemas.microsoft.com/office/drawing/2014/main" id="{14315984-6759-436E-BBF8-F5258975071F}"/>
              </a:ext>
            </a:extLst>
          </p:cNvPr>
          <p:cNvSpPr>
            <a:spLocks noGrp="1"/>
          </p:cNvSpPr>
          <p:nvPr>
            <p:ph type="sldNum" sz="quarter" idx="12"/>
          </p:nvPr>
        </p:nvSpPr>
        <p:spPr/>
        <p:txBody>
          <a:bodyPr/>
          <a:lstStyle/>
          <a:p>
            <a:fld id="{A907C92C-AC45-405D-B19C-A99A5FE26F70}" type="slidenum">
              <a:rPr kumimoji="1" lang="ja-JP" altLang="en-US" smtClean="0"/>
              <a:t>14</a:t>
            </a:fld>
            <a:endParaRPr kumimoji="1" lang="ja-JP" altLang="en-US"/>
          </a:p>
        </p:txBody>
      </p:sp>
    </p:spTree>
    <p:extLst>
      <p:ext uri="{BB962C8B-B14F-4D97-AF65-F5344CB8AC3E}">
        <p14:creationId xmlns:p14="http://schemas.microsoft.com/office/powerpoint/2010/main" val="1608211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D3DEEFAF-19CF-254C-A6CB-77A7D354882A}"/>
              </a:ext>
            </a:extLst>
          </p:cNvPr>
          <p:cNvSpPr/>
          <p:nvPr/>
        </p:nvSpPr>
        <p:spPr>
          <a:xfrm>
            <a:off x="1954058" y="3711812"/>
            <a:ext cx="8492647" cy="2380877"/>
          </a:xfrm>
          <a:prstGeom prst="roundRect">
            <a:avLst/>
          </a:prstGeom>
          <a:solidFill>
            <a:schemeClr val="accent1">
              <a:lumMod val="40000"/>
              <a:lumOff val="60000"/>
            </a:schemeClr>
          </a:solidFill>
          <a:ln w="38100">
            <a:solidFill>
              <a:srgbClr val="33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p:cNvSpPr>
            <a:spLocks noGrp="1"/>
          </p:cNvSpPr>
          <p:nvPr>
            <p:ph idx="1"/>
          </p:nvPr>
        </p:nvSpPr>
        <p:spPr>
          <a:xfrm>
            <a:off x="0" y="1325563"/>
            <a:ext cx="12082818" cy="4351338"/>
          </a:xfrm>
        </p:spPr>
        <p:txBody>
          <a:bodyPr>
            <a:normAutofit/>
          </a:bodyPr>
          <a:lstStyle/>
          <a:p>
            <a:pPr marL="0" indent="0">
              <a:buNone/>
            </a:pPr>
            <a:r>
              <a:rPr kumimoji="1" lang="ja-JP" altLang="en-US" sz="2000" dirty="0"/>
              <a:t>植田康孝</a:t>
            </a:r>
            <a:endParaRPr kumimoji="1" lang="en-US" altLang="ja-JP" sz="2000" dirty="0"/>
          </a:p>
          <a:p>
            <a:pPr marL="0" indent="0">
              <a:buNone/>
            </a:pPr>
            <a:r>
              <a:rPr lang="ja-JP" altLang="en-US" sz="2000" dirty="0"/>
              <a:t>（</a:t>
            </a:r>
            <a:r>
              <a:rPr lang="en-US" altLang="ja-JP" sz="2000" dirty="0"/>
              <a:t>2015</a:t>
            </a:r>
            <a:r>
              <a:rPr lang="ja-JP" altLang="en-US" sz="2000" dirty="0"/>
              <a:t>）</a:t>
            </a:r>
            <a:r>
              <a:rPr lang="en-US" altLang="ja-JP" sz="2000" dirty="0"/>
              <a:t>『</a:t>
            </a:r>
            <a:r>
              <a:rPr lang="ja-JP" altLang="en-US" sz="2000" dirty="0"/>
              <a:t>ファッション・コーディネートのメディア進化～若者の</a:t>
            </a:r>
            <a:r>
              <a:rPr lang="en-US" altLang="ja-JP" sz="2000" dirty="0"/>
              <a:t>Instagram</a:t>
            </a:r>
            <a:r>
              <a:rPr lang="ja-JP" altLang="en-US" sz="2000" dirty="0"/>
              <a:t>利用急拡大～</a:t>
            </a:r>
            <a:r>
              <a:rPr lang="en-US" altLang="ja-JP" sz="2000" dirty="0"/>
              <a:t>』</a:t>
            </a:r>
          </a:p>
          <a:p>
            <a:pPr marL="0" indent="0">
              <a:buNone/>
            </a:pPr>
            <a:r>
              <a:rPr lang="ja-JP" altLang="en-US" sz="2000" dirty="0"/>
              <a:t>坂田利康</a:t>
            </a:r>
            <a:endParaRPr lang="en-US" altLang="ja-JP" sz="2000" dirty="0"/>
          </a:p>
          <a:p>
            <a:pPr marL="0" indent="0">
              <a:buNone/>
            </a:pPr>
            <a:r>
              <a:rPr lang="ja-JP" altLang="en-US" sz="2000" dirty="0"/>
              <a:t>（</a:t>
            </a:r>
            <a:r>
              <a:rPr lang="en-US" altLang="ja-JP" sz="2000" dirty="0"/>
              <a:t>2016</a:t>
            </a:r>
            <a:r>
              <a:rPr lang="ja-JP" altLang="en-US" sz="2000" dirty="0"/>
              <a:t>）</a:t>
            </a:r>
            <a:r>
              <a:rPr lang="en-US" altLang="ja-JP" sz="2000" dirty="0"/>
              <a:t>『</a:t>
            </a:r>
            <a:r>
              <a:rPr lang="ja-JP" altLang="en-US" sz="2000" dirty="0"/>
              <a:t>インスタグラム・マーケティング戦略－ユーザーのエンゲージメント獲得に向けた広告コミュニケーション</a:t>
            </a:r>
            <a:r>
              <a:rPr lang="en-US" altLang="ja-JP" sz="2000" dirty="0"/>
              <a:t>』</a:t>
            </a:r>
          </a:p>
          <a:p>
            <a:pPr marL="0" indent="0">
              <a:buNone/>
            </a:pPr>
            <a:endParaRPr kumimoji="1" lang="en-US" altLang="ja-JP" sz="2400" dirty="0"/>
          </a:p>
        </p:txBody>
      </p:sp>
      <p:sp>
        <p:nvSpPr>
          <p:cNvPr id="6" name="テキスト ボックス 5"/>
          <p:cNvSpPr txBox="1"/>
          <p:nvPr/>
        </p:nvSpPr>
        <p:spPr>
          <a:xfrm>
            <a:off x="2195193" y="3857515"/>
            <a:ext cx="8010379" cy="2062103"/>
          </a:xfrm>
          <a:prstGeom prst="rect">
            <a:avLst/>
          </a:prstGeom>
          <a:noFill/>
        </p:spPr>
        <p:txBody>
          <a:bodyPr wrap="square" rtlCol="0">
            <a:spAutoFit/>
          </a:bodyPr>
          <a:lstStyle/>
          <a:p>
            <a:pPr algn="ctr"/>
            <a:r>
              <a:rPr kumimoji="1" lang="en-US" altLang="ja-JP" sz="3200" dirty="0">
                <a:solidFill>
                  <a:srgbClr val="FF0000"/>
                </a:solidFill>
              </a:rPr>
              <a:t>Instagram</a:t>
            </a:r>
            <a:r>
              <a:rPr kumimoji="1" lang="ja-JP" altLang="en-US" sz="3200" dirty="0">
                <a:solidFill>
                  <a:srgbClr val="FF0000"/>
                </a:solidFill>
              </a:rPr>
              <a:t>に注目した研究はあるが、実務的な活用方法に関する記述はあるが、消費者の購買意思決定に与えるメカニズムに関する研究は見当たらなかった</a:t>
            </a:r>
          </a:p>
        </p:txBody>
      </p:sp>
      <p:sp>
        <p:nvSpPr>
          <p:cNvPr id="7" name="正方形/長方形 6"/>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801982" y="-226684"/>
            <a:ext cx="10515600" cy="1325563"/>
          </a:xfrm>
        </p:spPr>
        <p:txBody>
          <a:bodyPr>
            <a:normAutofit/>
          </a:bodyPr>
          <a:lstStyle/>
          <a:p>
            <a:r>
              <a:rPr kumimoji="1" lang="en-US" altLang="ja-JP" sz="3200" dirty="0">
                <a:solidFill>
                  <a:schemeClr val="bg1"/>
                </a:solidFill>
              </a:rPr>
              <a:t>Instagram</a:t>
            </a:r>
            <a:r>
              <a:rPr kumimoji="1" lang="ja-JP" altLang="en-US" sz="3200" dirty="0">
                <a:solidFill>
                  <a:schemeClr val="bg1"/>
                </a:solidFill>
              </a:rPr>
              <a:t>の先行研究</a:t>
            </a:r>
          </a:p>
        </p:txBody>
      </p:sp>
      <p:sp>
        <p:nvSpPr>
          <p:cNvPr id="4" name="スライド番号プレースホルダー 3">
            <a:extLst>
              <a:ext uri="{FF2B5EF4-FFF2-40B4-BE49-F238E27FC236}">
                <a16:creationId xmlns:a16="http://schemas.microsoft.com/office/drawing/2014/main" id="{48DF06CE-323A-496A-83FC-C0469F034F47}"/>
              </a:ext>
            </a:extLst>
          </p:cNvPr>
          <p:cNvSpPr>
            <a:spLocks noGrp="1"/>
          </p:cNvSpPr>
          <p:nvPr>
            <p:ph type="sldNum" sz="quarter" idx="12"/>
          </p:nvPr>
        </p:nvSpPr>
        <p:spPr/>
        <p:txBody>
          <a:bodyPr/>
          <a:lstStyle/>
          <a:p>
            <a:fld id="{A907C92C-AC45-405D-B19C-A99A5FE26F70}" type="slidenum">
              <a:rPr kumimoji="1" lang="ja-JP" altLang="en-US" smtClean="0"/>
              <a:t>15</a:t>
            </a:fld>
            <a:endParaRPr kumimoji="1" lang="ja-JP" altLang="en-US"/>
          </a:p>
        </p:txBody>
      </p:sp>
    </p:spTree>
    <p:extLst>
      <p:ext uri="{BB962C8B-B14F-4D97-AF65-F5344CB8AC3E}">
        <p14:creationId xmlns:p14="http://schemas.microsoft.com/office/powerpoint/2010/main" val="3128559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図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2705" y="1777066"/>
            <a:ext cx="3791664" cy="4621669"/>
          </a:xfrm>
          <a:prstGeom prst="rect">
            <a:avLst/>
          </a:prstGeom>
        </p:spPr>
      </p:pic>
      <p:sp>
        <p:nvSpPr>
          <p:cNvPr id="31" name="正方形/長方形 30"/>
          <p:cNvSpPr/>
          <p:nvPr/>
        </p:nvSpPr>
        <p:spPr>
          <a:xfrm>
            <a:off x="-1" y="-13998"/>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 name="図 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874" y="2425206"/>
            <a:ext cx="11204180" cy="1927807"/>
          </a:xfrm>
          <a:prstGeom prst="rect">
            <a:avLst/>
          </a:prstGeom>
        </p:spPr>
      </p:pic>
      <p:pic>
        <p:nvPicPr>
          <p:cNvPr id="40" name="図 39"/>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097640" y="1821154"/>
            <a:ext cx="3304318" cy="4577581"/>
          </a:xfrm>
          <a:prstGeom prst="rect">
            <a:avLst/>
          </a:prstGeom>
        </p:spPr>
      </p:pic>
      <p:sp>
        <p:nvSpPr>
          <p:cNvPr id="17" name="角丸四角形 16"/>
          <p:cNvSpPr/>
          <p:nvPr/>
        </p:nvSpPr>
        <p:spPr>
          <a:xfrm>
            <a:off x="854013" y="1855667"/>
            <a:ext cx="2919871" cy="4543068"/>
          </a:xfrm>
          <a:prstGeom prst="roundRect">
            <a:avLst>
              <a:gd name="adj" fmla="val 15776"/>
            </a:avLst>
          </a:prstGeom>
          <a:noFill/>
          <a:ln w="381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1585122" y="1617506"/>
            <a:ext cx="1494298" cy="461665"/>
          </a:xfrm>
          <a:prstGeom prst="rect">
            <a:avLst/>
          </a:prstGeom>
          <a:solidFill>
            <a:schemeClr val="bg1"/>
          </a:solidFill>
        </p:spPr>
        <p:txBody>
          <a:bodyPr wrap="square" rtlCol="0">
            <a:spAutoFit/>
          </a:bodyPr>
          <a:lstStyle/>
          <a:p>
            <a:r>
              <a:rPr kumimoji="1" lang="en-US" altLang="ja-JP" sz="2400" dirty="0"/>
              <a:t>Instagram</a:t>
            </a:r>
            <a:endParaRPr kumimoji="1" lang="ja-JP" altLang="en-US" sz="2400" dirty="0"/>
          </a:p>
        </p:txBody>
      </p:sp>
      <p:sp>
        <p:nvSpPr>
          <p:cNvPr id="21" name="角丸四角形 20"/>
          <p:cNvSpPr/>
          <p:nvPr/>
        </p:nvSpPr>
        <p:spPr>
          <a:xfrm>
            <a:off x="425840" y="4720741"/>
            <a:ext cx="11207213" cy="1422529"/>
          </a:xfrm>
          <a:prstGeom prst="round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1551703" y="144737"/>
            <a:ext cx="9752666" cy="584775"/>
          </a:xfrm>
          <a:prstGeom prst="rect">
            <a:avLst/>
          </a:prstGeom>
          <a:noFill/>
        </p:spPr>
        <p:txBody>
          <a:bodyPr wrap="square" rtlCol="0">
            <a:spAutoFit/>
          </a:bodyPr>
          <a:lstStyle/>
          <a:p>
            <a:r>
              <a:rPr kumimoji="1" lang="ja-JP" altLang="en-US" sz="3200" dirty="0">
                <a:solidFill>
                  <a:schemeClr val="bg1"/>
                </a:solidFill>
              </a:rPr>
              <a:t>ネット上の口コミに関する先行研究と本研究の位置づけ</a:t>
            </a:r>
          </a:p>
        </p:txBody>
      </p:sp>
      <p:sp>
        <p:nvSpPr>
          <p:cNvPr id="61" name="テキスト ボックス 60"/>
          <p:cNvSpPr txBox="1"/>
          <p:nvPr/>
        </p:nvSpPr>
        <p:spPr>
          <a:xfrm>
            <a:off x="7895061" y="2511946"/>
            <a:ext cx="1529163" cy="1754326"/>
          </a:xfrm>
          <a:prstGeom prst="rect">
            <a:avLst/>
          </a:prstGeom>
          <a:solidFill>
            <a:schemeClr val="bg1"/>
          </a:solidFill>
        </p:spPr>
        <p:txBody>
          <a:bodyPr wrap="square" rtlCol="0">
            <a:spAutoFit/>
          </a:bodyPr>
          <a:lstStyle/>
          <a:p>
            <a:r>
              <a:rPr kumimoji="1" lang="ja-JP" altLang="en-US" dirty="0"/>
              <a:t>佐々木</a:t>
            </a:r>
            <a:r>
              <a:rPr kumimoji="1" lang="en-US" altLang="ja-JP" dirty="0"/>
              <a:t>(2004</a:t>
            </a:r>
            <a:r>
              <a:rPr lang="en-US" altLang="ja-JP" dirty="0"/>
              <a:t>)</a:t>
            </a:r>
            <a:endParaRPr kumimoji="1" lang="en-US" altLang="ja-JP" dirty="0"/>
          </a:p>
          <a:p>
            <a:r>
              <a:rPr lang="ja-JP" altLang="en-US" dirty="0"/>
              <a:t>蘇</a:t>
            </a:r>
            <a:r>
              <a:rPr lang="en-US" altLang="ja-JP" dirty="0"/>
              <a:t>(2015)</a:t>
            </a:r>
          </a:p>
          <a:p>
            <a:r>
              <a:rPr lang="ja-JP" altLang="en-US" dirty="0"/>
              <a:t>泉</a:t>
            </a:r>
            <a:r>
              <a:rPr lang="en-US" altLang="ja-JP" dirty="0"/>
              <a:t>(2015)</a:t>
            </a:r>
          </a:p>
          <a:p>
            <a:r>
              <a:rPr kumimoji="1" lang="ja-JP" altLang="en-US" dirty="0"/>
              <a:t>澁谷</a:t>
            </a:r>
            <a:r>
              <a:rPr kumimoji="1" lang="en-US" altLang="ja-JP" dirty="0"/>
              <a:t>(2005</a:t>
            </a:r>
            <a:r>
              <a:rPr lang="en-US" altLang="ja-JP" dirty="0"/>
              <a:t>)(</a:t>
            </a:r>
            <a:r>
              <a:rPr kumimoji="1" lang="en-US" altLang="ja-JP" dirty="0"/>
              <a:t>2009</a:t>
            </a:r>
            <a:r>
              <a:rPr lang="en-US" altLang="ja-JP" dirty="0"/>
              <a:t>)</a:t>
            </a:r>
            <a:endParaRPr kumimoji="1" lang="en-US" altLang="ja-JP" dirty="0"/>
          </a:p>
          <a:p>
            <a:r>
              <a:rPr lang="en-US" altLang="ja-JP" dirty="0"/>
              <a:t>(</a:t>
            </a:r>
            <a:r>
              <a:rPr kumimoji="1" lang="en-US" altLang="ja-JP" dirty="0"/>
              <a:t>2010)(2011</a:t>
            </a:r>
            <a:r>
              <a:rPr lang="en-US" altLang="ja-JP" dirty="0"/>
              <a:t>)</a:t>
            </a:r>
          </a:p>
        </p:txBody>
      </p:sp>
      <p:sp>
        <p:nvSpPr>
          <p:cNvPr id="62" name="テキスト ボックス 61"/>
          <p:cNvSpPr txBox="1"/>
          <p:nvPr/>
        </p:nvSpPr>
        <p:spPr>
          <a:xfrm>
            <a:off x="7947112" y="5043819"/>
            <a:ext cx="1477108" cy="923330"/>
          </a:xfrm>
          <a:prstGeom prst="rect">
            <a:avLst/>
          </a:prstGeom>
          <a:solidFill>
            <a:schemeClr val="bg1"/>
          </a:solidFill>
        </p:spPr>
        <p:txBody>
          <a:bodyPr wrap="square" rtlCol="0">
            <a:spAutoFit/>
          </a:bodyPr>
          <a:lstStyle/>
          <a:p>
            <a:r>
              <a:rPr lang="ja-JP" altLang="en-US" dirty="0"/>
              <a:t>上机</a:t>
            </a:r>
            <a:r>
              <a:rPr lang="en-US" altLang="ja-JP" dirty="0"/>
              <a:t>(2012)</a:t>
            </a:r>
          </a:p>
          <a:p>
            <a:r>
              <a:rPr lang="ja-JP" altLang="en-US" dirty="0"/>
              <a:t>白田</a:t>
            </a:r>
            <a:r>
              <a:rPr lang="en-US" altLang="ja-JP" dirty="0"/>
              <a:t>(2012)</a:t>
            </a:r>
          </a:p>
          <a:p>
            <a:r>
              <a:rPr kumimoji="1" lang="ja-JP" altLang="en-US" dirty="0"/>
              <a:t>蘇</a:t>
            </a:r>
            <a:r>
              <a:rPr kumimoji="1" lang="en-US" altLang="ja-JP" dirty="0"/>
              <a:t>(2015</a:t>
            </a:r>
            <a:r>
              <a:rPr lang="en-US" altLang="ja-JP" dirty="0"/>
              <a:t>)</a:t>
            </a:r>
            <a:endParaRPr kumimoji="1" lang="ja-JP" altLang="en-US" dirty="0"/>
          </a:p>
        </p:txBody>
      </p:sp>
      <p:sp>
        <p:nvSpPr>
          <p:cNvPr id="63" name="テキスト ボックス 62"/>
          <p:cNvSpPr txBox="1"/>
          <p:nvPr/>
        </p:nvSpPr>
        <p:spPr>
          <a:xfrm>
            <a:off x="1551703" y="5182318"/>
            <a:ext cx="1515088" cy="646331"/>
          </a:xfrm>
          <a:prstGeom prst="rect">
            <a:avLst/>
          </a:prstGeom>
          <a:solidFill>
            <a:schemeClr val="bg1"/>
          </a:solidFill>
        </p:spPr>
        <p:txBody>
          <a:bodyPr wrap="square" rtlCol="0">
            <a:spAutoFit/>
          </a:bodyPr>
          <a:lstStyle/>
          <a:p>
            <a:r>
              <a:rPr kumimoji="1" lang="ja-JP" altLang="en-US" dirty="0"/>
              <a:t>植田（</a:t>
            </a:r>
            <a:r>
              <a:rPr kumimoji="1" lang="en-US" altLang="ja-JP" dirty="0"/>
              <a:t>2015</a:t>
            </a:r>
            <a:r>
              <a:rPr kumimoji="1" lang="ja-JP" altLang="en-US" dirty="0"/>
              <a:t>）</a:t>
            </a:r>
          </a:p>
          <a:p>
            <a:r>
              <a:rPr lang="ja-JP" altLang="en-US" dirty="0"/>
              <a:t>坂田（</a:t>
            </a:r>
            <a:r>
              <a:rPr lang="en-US" altLang="ja-JP" dirty="0"/>
              <a:t>2016</a:t>
            </a:r>
            <a:r>
              <a:rPr lang="ja-JP" altLang="en-US" dirty="0"/>
              <a:t>）</a:t>
            </a:r>
            <a:endParaRPr kumimoji="1" lang="ja-JP" altLang="en-US" dirty="0"/>
          </a:p>
        </p:txBody>
      </p:sp>
      <p:sp>
        <p:nvSpPr>
          <p:cNvPr id="67" name="テキスト ボックス 66"/>
          <p:cNvSpPr txBox="1"/>
          <p:nvPr/>
        </p:nvSpPr>
        <p:spPr>
          <a:xfrm>
            <a:off x="5124309" y="3123645"/>
            <a:ext cx="1627995" cy="646331"/>
          </a:xfrm>
          <a:prstGeom prst="rect">
            <a:avLst/>
          </a:prstGeom>
          <a:solidFill>
            <a:schemeClr val="bg1"/>
          </a:solidFill>
        </p:spPr>
        <p:txBody>
          <a:bodyPr wrap="square" rtlCol="0">
            <a:spAutoFit/>
          </a:bodyPr>
          <a:lstStyle/>
          <a:p>
            <a:r>
              <a:rPr kumimoji="1" lang="ja-JP" altLang="en-US" dirty="0"/>
              <a:t>泉水</a:t>
            </a:r>
            <a:r>
              <a:rPr kumimoji="1" lang="en-US" altLang="ja-JP" dirty="0"/>
              <a:t>(2014</a:t>
            </a:r>
            <a:r>
              <a:rPr lang="en-US" altLang="ja-JP" dirty="0"/>
              <a:t>)</a:t>
            </a:r>
          </a:p>
          <a:p>
            <a:r>
              <a:rPr kumimoji="1" lang="ja-JP" altLang="en-US" dirty="0"/>
              <a:t>上東</a:t>
            </a:r>
            <a:r>
              <a:rPr kumimoji="1" lang="en-US" altLang="ja-JP" dirty="0"/>
              <a:t>(2016)</a:t>
            </a:r>
            <a:endParaRPr kumimoji="1" lang="ja-JP" altLang="en-US" dirty="0"/>
          </a:p>
        </p:txBody>
      </p:sp>
      <p:pic>
        <p:nvPicPr>
          <p:cNvPr id="12" name="図 11"/>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802103" y="2940245"/>
            <a:ext cx="977606" cy="977606"/>
          </a:xfrm>
          <a:prstGeom prst="rect">
            <a:avLst/>
          </a:prstGeom>
        </p:spPr>
      </p:pic>
      <p:sp>
        <p:nvSpPr>
          <p:cNvPr id="23" name="テキスト ボックス 22"/>
          <p:cNvSpPr txBox="1"/>
          <p:nvPr/>
        </p:nvSpPr>
        <p:spPr>
          <a:xfrm>
            <a:off x="11381903" y="1519063"/>
            <a:ext cx="492443" cy="3017814"/>
          </a:xfrm>
          <a:prstGeom prst="rect">
            <a:avLst/>
          </a:prstGeom>
          <a:solidFill>
            <a:schemeClr val="bg1"/>
          </a:solidFill>
        </p:spPr>
        <p:txBody>
          <a:bodyPr vert="eaVert" wrap="none" rtlCol="0">
            <a:spAutoFit/>
          </a:bodyPr>
          <a:lstStyle/>
          <a:p>
            <a:r>
              <a:rPr lang="ja-JP" altLang="en-US" sz="2000" b="1" dirty="0"/>
              <a:t>消費者行動への学術的研究</a:t>
            </a:r>
            <a:endParaRPr kumimoji="1" lang="ja-JP" altLang="en-US" sz="2000" b="1" dirty="0"/>
          </a:p>
        </p:txBody>
      </p:sp>
      <p:sp>
        <p:nvSpPr>
          <p:cNvPr id="6" name="テキスト ボックス 5"/>
          <p:cNvSpPr txBox="1"/>
          <p:nvPr/>
        </p:nvSpPr>
        <p:spPr>
          <a:xfrm>
            <a:off x="11077846" y="4957065"/>
            <a:ext cx="800219" cy="1018774"/>
          </a:xfrm>
          <a:prstGeom prst="rect">
            <a:avLst/>
          </a:prstGeom>
          <a:solidFill>
            <a:schemeClr val="bg1"/>
          </a:solidFill>
        </p:spPr>
        <p:txBody>
          <a:bodyPr vert="eaVert" wrap="square" rtlCol="0">
            <a:spAutoFit/>
          </a:bodyPr>
          <a:lstStyle/>
          <a:p>
            <a:r>
              <a:rPr lang="ja-JP" altLang="en-US" sz="2000" b="1" dirty="0"/>
              <a:t>実務的記述</a:t>
            </a:r>
            <a:endParaRPr kumimoji="1" lang="ja-JP" altLang="en-US" sz="2000" b="1" dirty="0"/>
          </a:p>
        </p:txBody>
      </p:sp>
      <p:sp>
        <p:nvSpPr>
          <p:cNvPr id="11" name="スライド番号プレースホルダー 10"/>
          <p:cNvSpPr>
            <a:spLocks noGrp="1"/>
          </p:cNvSpPr>
          <p:nvPr>
            <p:ph type="sldNum" sz="quarter" idx="12"/>
          </p:nvPr>
        </p:nvSpPr>
        <p:spPr/>
        <p:txBody>
          <a:bodyPr/>
          <a:lstStyle/>
          <a:p>
            <a:fld id="{A907C92C-AC45-405D-B19C-A99A5FE26F70}" type="slidenum">
              <a:rPr kumimoji="1" lang="ja-JP" altLang="en-US" smtClean="0"/>
              <a:t>16</a:t>
            </a:fld>
            <a:endParaRPr kumimoji="1" lang="ja-JP" altLang="en-US"/>
          </a:p>
        </p:txBody>
      </p:sp>
      <p:sp>
        <p:nvSpPr>
          <p:cNvPr id="2" name="テキスト ボックス 1"/>
          <p:cNvSpPr txBox="1"/>
          <p:nvPr/>
        </p:nvSpPr>
        <p:spPr>
          <a:xfrm>
            <a:off x="4814119" y="1654364"/>
            <a:ext cx="1834788" cy="461665"/>
          </a:xfrm>
          <a:prstGeom prst="rect">
            <a:avLst/>
          </a:prstGeom>
          <a:solidFill>
            <a:schemeClr val="bg1"/>
          </a:solidFill>
        </p:spPr>
        <p:txBody>
          <a:bodyPr wrap="square" rtlCol="0">
            <a:spAutoFit/>
          </a:bodyPr>
          <a:lstStyle/>
          <a:p>
            <a:r>
              <a:rPr kumimoji="1" lang="ja-JP" altLang="en-US" sz="2400" dirty="0"/>
              <a:t>文字型ＳＮＳ</a:t>
            </a:r>
          </a:p>
        </p:txBody>
      </p:sp>
      <p:sp>
        <p:nvSpPr>
          <p:cNvPr id="5" name="テキスト ボックス 4"/>
          <p:cNvSpPr txBox="1"/>
          <p:nvPr/>
        </p:nvSpPr>
        <p:spPr>
          <a:xfrm>
            <a:off x="8228722" y="1559691"/>
            <a:ext cx="2378156" cy="461665"/>
          </a:xfrm>
          <a:prstGeom prst="rect">
            <a:avLst/>
          </a:prstGeom>
          <a:solidFill>
            <a:schemeClr val="bg1"/>
          </a:solidFill>
        </p:spPr>
        <p:txBody>
          <a:bodyPr wrap="square" rtlCol="0">
            <a:spAutoFit/>
          </a:bodyPr>
          <a:lstStyle/>
          <a:p>
            <a:r>
              <a:rPr kumimoji="1" lang="ja-JP" altLang="en-US" sz="2400" dirty="0"/>
              <a:t>ネット口コミ</a:t>
            </a:r>
            <a:r>
              <a:rPr lang="ja-JP" altLang="en-US" sz="2400" dirty="0"/>
              <a:t>一般</a:t>
            </a:r>
            <a:endParaRPr kumimoji="1" lang="ja-JP" altLang="en-US" sz="2400" dirty="0"/>
          </a:p>
        </p:txBody>
      </p:sp>
    </p:spTree>
    <p:extLst>
      <p:ext uri="{BB962C8B-B14F-4D97-AF65-F5344CB8AC3E}">
        <p14:creationId xmlns:p14="http://schemas.microsoft.com/office/powerpoint/2010/main" val="60861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400216" y="4409753"/>
            <a:ext cx="7320557"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ネット・口コミ</a:t>
            </a:r>
          </a:p>
        </p:txBody>
      </p:sp>
      <p:cxnSp>
        <p:nvCxnSpPr>
          <p:cNvPr id="17" name="カギ線コネクタ 16"/>
          <p:cNvCxnSpPr>
            <a:stCxn id="10" idx="2"/>
            <a:endCxn id="11" idx="3"/>
          </p:cNvCxnSpPr>
          <p:nvPr/>
        </p:nvCxnSpPr>
        <p:spPr>
          <a:xfrm rot="5400000">
            <a:off x="9571692" y="3507070"/>
            <a:ext cx="1374930" cy="1076768"/>
          </a:xfrm>
          <a:prstGeom prst="bentConnector2">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351690" y="6062168"/>
            <a:ext cx="11002110" cy="523220"/>
          </a:xfrm>
          <a:prstGeom prst="rect">
            <a:avLst/>
          </a:prstGeom>
          <a:noFill/>
        </p:spPr>
        <p:txBody>
          <a:bodyPr wrap="square" rtlCol="0">
            <a:spAutoFit/>
          </a:bodyPr>
          <a:lstStyle/>
          <a:p>
            <a:r>
              <a:rPr kumimoji="1" lang="en-US" altLang="ja-JP" sz="2800" u="sng" dirty="0"/>
              <a:t>Instagram</a:t>
            </a:r>
            <a:r>
              <a:rPr kumimoji="1" lang="ja-JP" altLang="en-US" sz="2400" u="sng" dirty="0"/>
              <a:t>の場合、消費者の購買意思決定にどのような影響を与えるのだろうか</a:t>
            </a:r>
            <a:endParaRPr kumimoji="1" lang="ja-JP" altLang="en-US" sz="2000" u="sng" dirty="0"/>
          </a:p>
        </p:txBody>
      </p:sp>
      <p:sp>
        <p:nvSpPr>
          <p:cNvPr id="20" name="正方形/長方形 19"/>
          <p:cNvSpPr/>
          <p:nvPr/>
        </p:nvSpPr>
        <p:spPr>
          <a:xfrm>
            <a:off x="7211684" y="5150180"/>
            <a:ext cx="5428459" cy="276999"/>
          </a:xfrm>
          <a:prstGeom prst="rect">
            <a:avLst/>
          </a:prstGeom>
        </p:spPr>
        <p:txBody>
          <a:bodyPr wrap="square">
            <a:spAutoFit/>
          </a:bodyPr>
          <a:lstStyle/>
          <a:p>
            <a:r>
              <a:rPr lang="ja-JP" altLang="en-US" sz="1200" dirty="0"/>
              <a:t>「ネット・クチコミが消費者行動に及ぼす影響のメカニズム」蘇文（</a:t>
            </a:r>
            <a:r>
              <a:rPr lang="en-US" altLang="ja-JP" sz="1200" dirty="0"/>
              <a:t>2015</a:t>
            </a:r>
            <a:r>
              <a:rPr lang="ja-JP" altLang="en-US" sz="1200" dirty="0"/>
              <a:t>）</a:t>
            </a:r>
            <a:endParaRPr lang="en-US" altLang="ja-JP" sz="1200" dirty="0"/>
          </a:p>
        </p:txBody>
      </p:sp>
      <p:cxnSp>
        <p:nvCxnSpPr>
          <p:cNvPr id="27" name="直線矢印コネクタ 26"/>
          <p:cNvCxnSpPr/>
          <p:nvPr/>
        </p:nvCxnSpPr>
        <p:spPr>
          <a:xfrm flipV="1">
            <a:off x="3729025" y="3413483"/>
            <a:ext cx="0" cy="96869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740AA153-B3BA-4B7D-B3F0-D2B21063BBBB}"/>
              </a:ext>
            </a:extLst>
          </p:cNvPr>
          <p:cNvGrpSpPr/>
          <p:nvPr/>
        </p:nvGrpSpPr>
        <p:grpSpPr>
          <a:xfrm>
            <a:off x="308841" y="1143532"/>
            <a:ext cx="11564259" cy="2214459"/>
            <a:chOff x="313884" y="1155173"/>
            <a:chExt cx="11564259" cy="2214459"/>
          </a:xfrm>
        </p:grpSpPr>
        <p:sp>
          <p:nvSpPr>
            <p:cNvPr id="4" name="テキスト ボックス 3"/>
            <p:cNvSpPr txBox="1"/>
            <p:nvPr/>
          </p:nvSpPr>
          <p:spPr>
            <a:xfrm>
              <a:off x="313884" y="2723300"/>
              <a:ext cx="1793632"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問題意識</a:t>
              </a:r>
            </a:p>
          </p:txBody>
        </p:sp>
        <p:sp>
          <p:nvSpPr>
            <p:cNvPr id="5" name="テキスト ボックス 4"/>
            <p:cNvSpPr txBox="1"/>
            <p:nvPr/>
          </p:nvSpPr>
          <p:spPr>
            <a:xfrm>
              <a:off x="2644763" y="1972027"/>
              <a:ext cx="1107996" cy="461665"/>
            </a:xfrm>
            <a:prstGeom prst="rect">
              <a:avLst/>
            </a:prstGeom>
            <a:noFill/>
          </p:spPr>
          <p:txBody>
            <a:bodyPr wrap="none" rtlCol="0">
              <a:spAutoFit/>
            </a:bodyPr>
            <a:lstStyle/>
            <a:p>
              <a:r>
                <a:rPr lang="ja-JP" altLang="en-US" sz="2400" dirty="0"/>
                <a:t>購買前</a:t>
              </a:r>
              <a:endParaRPr kumimoji="1" lang="ja-JP" altLang="en-US" sz="2400" dirty="0"/>
            </a:p>
          </p:txBody>
        </p:sp>
        <p:sp>
          <p:nvSpPr>
            <p:cNvPr id="6" name="テキスト ボックス 5"/>
            <p:cNvSpPr txBox="1"/>
            <p:nvPr/>
          </p:nvSpPr>
          <p:spPr>
            <a:xfrm>
              <a:off x="8117056" y="1976217"/>
              <a:ext cx="1603717" cy="461665"/>
            </a:xfrm>
            <a:prstGeom prst="rect">
              <a:avLst/>
            </a:prstGeom>
            <a:noFill/>
          </p:spPr>
          <p:txBody>
            <a:bodyPr wrap="square" rtlCol="0">
              <a:spAutoFit/>
            </a:bodyPr>
            <a:lstStyle/>
            <a:p>
              <a:r>
                <a:rPr kumimoji="1" lang="ja-JP" altLang="en-US" sz="2400" dirty="0"/>
                <a:t>購買後</a:t>
              </a:r>
            </a:p>
          </p:txBody>
        </p:sp>
        <p:sp>
          <p:nvSpPr>
            <p:cNvPr id="7" name="テキスト ボックス 6"/>
            <p:cNvSpPr txBox="1"/>
            <p:nvPr/>
          </p:nvSpPr>
          <p:spPr>
            <a:xfrm>
              <a:off x="2825808" y="2723301"/>
              <a:ext cx="1766666" cy="646331"/>
            </a:xfrm>
            <a:prstGeom prst="rect">
              <a:avLst/>
            </a:prstGeom>
            <a:noFill/>
            <a:ln w="38100">
              <a:solidFill>
                <a:srgbClr val="AA4EE2"/>
              </a:solidFill>
            </a:ln>
          </p:spPr>
          <p:txBody>
            <a:bodyPr wrap="square" rtlCol="0" anchor="ctr">
              <a:spAutoFit/>
            </a:bodyPr>
            <a:lstStyle/>
            <a:p>
              <a:pPr algn="ctr">
                <a:lnSpc>
                  <a:spcPct val="150000"/>
                </a:lnSpc>
              </a:pPr>
              <a:r>
                <a:rPr kumimoji="1" lang="ja-JP" altLang="en-US" sz="2400" dirty="0"/>
                <a:t>情報探索</a:t>
              </a:r>
            </a:p>
          </p:txBody>
        </p:sp>
        <p:sp>
          <p:nvSpPr>
            <p:cNvPr id="8" name="テキスト ボックス 7"/>
            <p:cNvSpPr txBox="1"/>
            <p:nvPr/>
          </p:nvSpPr>
          <p:spPr>
            <a:xfrm>
              <a:off x="5340476" y="2723300"/>
              <a:ext cx="1792461"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購買決定</a:t>
              </a:r>
            </a:p>
          </p:txBody>
        </p:sp>
        <p:sp>
          <p:nvSpPr>
            <p:cNvPr id="9" name="テキスト ボックス 8"/>
            <p:cNvSpPr txBox="1"/>
            <p:nvPr/>
          </p:nvSpPr>
          <p:spPr>
            <a:xfrm>
              <a:off x="7954108" y="2723299"/>
              <a:ext cx="1463040"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再評価</a:t>
              </a:r>
            </a:p>
          </p:txBody>
        </p:sp>
        <p:sp>
          <p:nvSpPr>
            <p:cNvPr id="10" name="テキスト ボックス 9"/>
            <p:cNvSpPr txBox="1"/>
            <p:nvPr/>
          </p:nvSpPr>
          <p:spPr>
            <a:xfrm>
              <a:off x="10246325" y="2723299"/>
              <a:ext cx="1112518"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共有</a:t>
              </a:r>
            </a:p>
          </p:txBody>
        </p:sp>
        <p:cxnSp>
          <p:nvCxnSpPr>
            <p:cNvPr id="13" name="直線コネクタ 12"/>
            <p:cNvCxnSpPr/>
            <p:nvPr/>
          </p:nvCxnSpPr>
          <p:spPr>
            <a:xfrm>
              <a:off x="6060494" y="1710491"/>
              <a:ext cx="0" cy="9847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3704817" y="1155173"/>
              <a:ext cx="8173326" cy="400110"/>
            </a:xfrm>
            <a:prstGeom prst="rect">
              <a:avLst/>
            </a:prstGeom>
            <a:noFill/>
          </p:spPr>
          <p:txBody>
            <a:bodyPr wrap="square" rtlCol="0">
              <a:spAutoFit/>
            </a:bodyPr>
            <a:lstStyle/>
            <a:p>
              <a:r>
                <a:rPr kumimoji="1" lang="en-US" altLang="ja-JP" sz="2000" dirty="0"/>
                <a:t>【AISAS</a:t>
              </a:r>
              <a:r>
                <a:rPr lang="ja-JP" altLang="en-US" sz="2000" dirty="0"/>
                <a:t> と </a:t>
              </a:r>
              <a:r>
                <a:rPr lang="en-US" altLang="ja-JP" sz="2000" dirty="0"/>
                <a:t>EBM</a:t>
              </a:r>
              <a:r>
                <a:rPr lang="ja-JP" altLang="en-US" sz="2000" dirty="0"/>
                <a:t> の購買決定プロセス要約図</a:t>
              </a:r>
              <a:r>
                <a:rPr lang="en-US" altLang="ja-JP" sz="2000" dirty="0"/>
                <a:t>】</a:t>
              </a:r>
              <a:endParaRPr kumimoji="1" lang="ja-JP" altLang="en-US" sz="2000" dirty="0"/>
            </a:p>
          </p:txBody>
        </p:sp>
        <p:cxnSp>
          <p:nvCxnSpPr>
            <p:cNvPr id="25" name="直線矢印コネクタ 24"/>
            <p:cNvCxnSpPr>
              <a:stCxn id="4" idx="3"/>
              <a:endCxn id="7" idx="1"/>
            </p:cNvCxnSpPr>
            <p:nvPr/>
          </p:nvCxnSpPr>
          <p:spPr>
            <a:xfrm>
              <a:off x="2107516" y="3046466"/>
              <a:ext cx="718292"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cxnSpLocks/>
              <a:stCxn id="7" idx="3"/>
              <a:endCxn id="8" idx="1"/>
            </p:cNvCxnSpPr>
            <p:nvPr/>
          </p:nvCxnSpPr>
          <p:spPr>
            <a:xfrm flipV="1">
              <a:off x="4592474" y="3046466"/>
              <a:ext cx="748002"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8" idx="3"/>
              <a:endCxn id="9" idx="1"/>
            </p:cNvCxnSpPr>
            <p:nvPr/>
          </p:nvCxnSpPr>
          <p:spPr>
            <a:xfrm flipV="1">
              <a:off x="7132937" y="3046465"/>
              <a:ext cx="821171"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a:stCxn id="9" idx="3"/>
              <a:endCxn id="10" idx="1"/>
            </p:cNvCxnSpPr>
            <p:nvPr/>
          </p:nvCxnSpPr>
          <p:spPr>
            <a:xfrm>
              <a:off x="9417148" y="3046465"/>
              <a:ext cx="829177"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7" name="直線矢印コネクタ 36"/>
          <p:cNvCxnSpPr/>
          <p:nvPr/>
        </p:nvCxnSpPr>
        <p:spPr>
          <a:xfrm flipV="1">
            <a:off x="8685628" y="3413483"/>
            <a:ext cx="0" cy="96869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4129146" y="169131"/>
            <a:ext cx="4196983" cy="584775"/>
          </a:xfrm>
          <a:prstGeom prst="rect">
            <a:avLst/>
          </a:prstGeom>
          <a:noFill/>
        </p:spPr>
        <p:txBody>
          <a:bodyPr wrap="none" rtlCol="0">
            <a:spAutoFit/>
          </a:bodyPr>
          <a:lstStyle/>
          <a:p>
            <a:r>
              <a:rPr lang="ja-JP" altLang="en-US" sz="3200" dirty="0">
                <a:solidFill>
                  <a:schemeClr val="bg1"/>
                </a:solidFill>
              </a:rPr>
              <a:t>ネット口コミ</a:t>
            </a:r>
            <a:r>
              <a:rPr kumimoji="1" lang="ja-JP" altLang="en-US" sz="3200" dirty="0">
                <a:solidFill>
                  <a:schemeClr val="bg1"/>
                </a:solidFill>
              </a:rPr>
              <a:t>の購買効果</a:t>
            </a:r>
          </a:p>
        </p:txBody>
      </p:sp>
      <p:sp>
        <p:nvSpPr>
          <p:cNvPr id="12" name="スライド番号プレースホルダー 11"/>
          <p:cNvSpPr>
            <a:spLocks noGrp="1"/>
          </p:cNvSpPr>
          <p:nvPr>
            <p:ph type="sldNum" sz="quarter" idx="12"/>
          </p:nvPr>
        </p:nvSpPr>
        <p:spPr/>
        <p:txBody>
          <a:bodyPr/>
          <a:lstStyle/>
          <a:p>
            <a:fld id="{A907C92C-AC45-405D-B19C-A99A5FE26F70}" type="slidenum">
              <a:rPr kumimoji="1" lang="ja-JP" altLang="en-US" smtClean="0"/>
              <a:t>17</a:t>
            </a:fld>
            <a:endParaRPr kumimoji="1" lang="ja-JP" altLang="en-US"/>
          </a:p>
        </p:txBody>
      </p:sp>
      <p:sp>
        <p:nvSpPr>
          <p:cNvPr id="15" name="上矢印 14"/>
          <p:cNvSpPr/>
          <p:nvPr/>
        </p:nvSpPr>
        <p:spPr>
          <a:xfrm rot="3193592">
            <a:off x="3241572" y="4196119"/>
            <a:ext cx="349219" cy="2563848"/>
          </a:xfrm>
          <a:prstGeom prst="upArrow">
            <a:avLst>
              <a:gd name="adj1" fmla="val 43698"/>
              <a:gd name="adj2" fmla="val 50000"/>
            </a:avLst>
          </a:prstGeom>
          <a:solidFill>
            <a:srgbClr val="AA4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7156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テキスト ボックス 24"/>
          <p:cNvSpPr txBox="1"/>
          <p:nvPr/>
        </p:nvSpPr>
        <p:spPr>
          <a:xfrm>
            <a:off x="-260413" y="1426304"/>
            <a:ext cx="4885874" cy="5078313"/>
          </a:xfrm>
          <a:prstGeom prst="rect">
            <a:avLst/>
          </a:prstGeom>
          <a:noFill/>
        </p:spPr>
        <p:txBody>
          <a:bodyPr wrap="square" rtlCol="0">
            <a:spAutoFit/>
          </a:bodyPr>
          <a:lstStyle/>
          <a:p>
            <a:pPr algn="ctr"/>
            <a:r>
              <a:rPr kumimoji="1" lang="ja-JP" altLang="en-US" dirty="0"/>
              <a:t>アイライナーの</a:t>
            </a:r>
            <a:r>
              <a:rPr kumimoji="1" lang="en-US" altLang="ja-JP" dirty="0"/>
              <a:t>CM</a:t>
            </a:r>
            <a:r>
              <a:rPr kumimoji="1" lang="ja-JP" altLang="en-US" dirty="0"/>
              <a:t>を見て</a:t>
            </a:r>
            <a:endParaRPr kumimoji="1" lang="en-US" altLang="ja-JP" dirty="0"/>
          </a:p>
          <a:p>
            <a:pPr algn="ctr"/>
            <a:r>
              <a:rPr kumimoji="1" lang="ja-JP" altLang="en-US" dirty="0"/>
              <a:t>気になったので</a:t>
            </a:r>
            <a:endParaRPr lang="en-US" altLang="ja-JP" dirty="0"/>
          </a:p>
          <a:p>
            <a:pPr algn="ctr"/>
            <a:r>
              <a:rPr kumimoji="1" lang="ja-JP" altLang="en-US" dirty="0"/>
              <a:t>化粧品口コミサイトで検索</a:t>
            </a:r>
            <a:endParaRPr kumimoji="1" lang="en-US" altLang="ja-JP" dirty="0"/>
          </a:p>
          <a:p>
            <a:pPr algn="ctr"/>
            <a:endParaRPr lang="en-US" altLang="ja-JP" dirty="0"/>
          </a:p>
          <a:p>
            <a:pPr algn="ctr"/>
            <a:endParaRPr lang="en-US" altLang="ja-JP" dirty="0"/>
          </a:p>
          <a:p>
            <a:pPr algn="ctr"/>
            <a:r>
              <a:rPr lang="ja-JP" altLang="en-US" dirty="0"/>
              <a:t>文章メインで見にくく、</a:t>
            </a:r>
            <a:endParaRPr lang="en-US" altLang="ja-JP" dirty="0"/>
          </a:p>
          <a:p>
            <a:pPr algn="ctr"/>
            <a:r>
              <a:rPr kumimoji="1" lang="ja-JP" altLang="en-US" dirty="0"/>
              <a:t>画像を載せている人が</a:t>
            </a:r>
            <a:endParaRPr kumimoji="1" lang="en-US" altLang="ja-JP" dirty="0"/>
          </a:p>
          <a:p>
            <a:pPr algn="ctr"/>
            <a:r>
              <a:rPr kumimoji="1" lang="ja-JP" altLang="en-US" dirty="0"/>
              <a:t>少ない上に匿名なので、</a:t>
            </a:r>
            <a:endParaRPr kumimoji="1" lang="en-US" altLang="ja-JP" dirty="0"/>
          </a:p>
          <a:p>
            <a:pPr algn="ctr"/>
            <a:r>
              <a:rPr lang="ja-JP" altLang="en-US" dirty="0"/>
              <a:t>文章で判断（落ちにくいなど）して購入</a:t>
            </a:r>
            <a:endParaRPr lang="en-US" altLang="ja-JP" dirty="0"/>
          </a:p>
          <a:p>
            <a:pPr algn="ctr"/>
            <a:endParaRPr kumimoji="1" lang="en-US" altLang="ja-JP" dirty="0"/>
          </a:p>
          <a:p>
            <a:pPr algn="ctr"/>
            <a:endParaRPr kumimoji="1" lang="en-US" altLang="ja-JP" dirty="0"/>
          </a:p>
          <a:p>
            <a:pPr algn="ctr"/>
            <a:r>
              <a:rPr lang="ja-JP" altLang="en-US" dirty="0"/>
              <a:t>描いてみたら</a:t>
            </a:r>
            <a:endParaRPr lang="en-US" altLang="ja-JP" dirty="0"/>
          </a:p>
          <a:p>
            <a:pPr algn="ctr"/>
            <a:r>
              <a:rPr kumimoji="1" lang="ja-JP" altLang="en-US" dirty="0"/>
              <a:t>想像してたものと違い、</a:t>
            </a:r>
            <a:endParaRPr kumimoji="1" lang="en-US" altLang="ja-JP" dirty="0"/>
          </a:p>
          <a:p>
            <a:pPr algn="ctr"/>
            <a:r>
              <a:rPr lang="ja-JP" altLang="en-US" dirty="0"/>
              <a:t>水っぽかった</a:t>
            </a:r>
            <a:endParaRPr lang="en-US" altLang="ja-JP" dirty="0"/>
          </a:p>
          <a:p>
            <a:pPr algn="ctr"/>
            <a:endParaRPr kumimoji="1" lang="en-US" altLang="ja-JP" dirty="0"/>
          </a:p>
          <a:p>
            <a:pPr algn="ctr"/>
            <a:endParaRPr kumimoji="1" lang="en-US" altLang="ja-JP" dirty="0"/>
          </a:p>
          <a:p>
            <a:pPr algn="ctr"/>
            <a:r>
              <a:rPr lang="ja-JP" altLang="en-US" u="sng" dirty="0"/>
              <a:t>期待通りの商品を</a:t>
            </a:r>
            <a:endParaRPr lang="en-US" altLang="ja-JP" u="sng" dirty="0"/>
          </a:p>
          <a:p>
            <a:pPr algn="ctr"/>
            <a:r>
              <a:rPr lang="ja-JP" altLang="en-US" u="sng" dirty="0"/>
              <a:t>購入することができなかった</a:t>
            </a:r>
            <a:endParaRPr kumimoji="1" lang="en-US" altLang="ja-JP" u="sng" dirty="0"/>
          </a:p>
        </p:txBody>
      </p:sp>
      <p:sp>
        <p:nvSpPr>
          <p:cNvPr id="17" name="テキスト ボックス 16">
            <a:extLst>
              <a:ext uri="{FF2B5EF4-FFF2-40B4-BE49-F238E27FC236}">
                <a16:creationId xmlns:a16="http://schemas.microsoft.com/office/drawing/2014/main" id="{6E179D05-15A6-4D0E-8450-37FBC06253BA}"/>
              </a:ext>
            </a:extLst>
          </p:cNvPr>
          <p:cNvSpPr txBox="1"/>
          <p:nvPr/>
        </p:nvSpPr>
        <p:spPr>
          <a:xfrm>
            <a:off x="6068437" y="2977214"/>
            <a:ext cx="1991196" cy="646331"/>
          </a:xfrm>
          <a:prstGeom prst="rect">
            <a:avLst/>
          </a:prstGeom>
          <a:noFill/>
        </p:spPr>
        <p:txBody>
          <a:bodyPr wrap="square" rtlCol="0">
            <a:spAutoFit/>
          </a:bodyPr>
          <a:lstStyle/>
          <a:p>
            <a:pPr algn="ctr"/>
            <a:r>
              <a:rPr lang="ja-JP" altLang="en-US" dirty="0"/>
              <a:t>アカウント</a:t>
            </a:r>
            <a:r>
              <a:rPr kumimoji="1" lang="ja-JP" altLang="en-US" dirty="0"/>
              <a:t>から</a:t>
            </a:r>
            <a:endParaRPr kumimoji="1" lang="en-US" altLang="ja-JP" dirty="0"/>
          </a:p>
          <a:p>
            <a:pPr algn="ctr"/>
            <a:r>
              <a:rPr kumimoji="1" lang="ja-JP" altLang="en-US" dirty="0"/>
              <a:t>どんな人かわかる</a:t>
            </a:r>
          </a:p>
        </p:txBody>
      </p:sp>
      <p:sp>
        <p:nvSpPr>
          <p:cNvPr id="24" name="テキスト ボックス 23">
            <a:extLst>
              <a:ext uri="{FF2B5EF4-FFF2-40B4-BE49-F238E27FC236}">
                <a16:creationId xmlns:a16="http://schemas.microsoft.com/office/drawing/2014/main" id="{A7FD1427-9ED8-4241-A2F7-75D2F0E6747A}"/>
              </a:ext>
            </a:extLst>
          </p:cNvPr>
          <p:cNvSpPr txBox="1"/>
          <p:nvPr/>
        </p:nvSpPr>
        <p:spPr>
          <a:xfrm>
            <a:off x="7314834" y="1465440"/>
            <a:ext cx="5283539" cy="4893647"/>
          </a:xfrm>
          <a:prstGeom prst="rect">
            <a:avLst/>
          </a:prstGeom>
          <a:noFill/>
        </p:spPr>
        <p:txBody>
          <a:bodyPr wrap="square" rtlCol="0">
            <a:spAutoFit/>
          </a:bodyPr>
          <a:lstStyle/>
          <a:p>
            <a:pPr algn="ctr"/>
            <a:r>
              <a:rPr lang="ja-JP" altLang="en-US" dirty="0"/>
              <a:t>気になるリップがあり、</a:t>
            </a:r>
            <a:r>
              <a:rPr kumimoji="1" lang="en-US" altLang="ja-JP" sz="2400" dirty="0"/>
              <a:t>#</a:t>
            </a:r>
            <a:r>
              <a:rPr kumimoji="1" lang="ja-JP" altLang="en-US" dirty="0"/>
              <a:t>をつけて検索</a:t>
            </a:r>
            <a:endParaRPr kumimoji="1" lang="en-US" altLang="ja-JP" dirty="0"/>
          </a:p>
          <a:p>
            <a:pPr algn="ctr"/>
            <a:endParaRPr lang="en-US" altLang="ja-JP" dirty="0"/>
          </a:p>
          <a:p>
            <a:pPr algn="ctr"/>
            <a:endParaRPr lang="en-US" altLang="ja-JP" dirty="0"/>
          </a:p>
          <a:p>
            <a:pPr algn="ctr"/>
            <a:r>
              <a:rPr kumimoji="1" lang="ja-JP" altLang="en-US" dirty="0"/>
              <a:t>リップを使用した画像を</a:t>
            </a:r>
            <a:endParaRPr kumimoji="1" lang="en-US" altLang="ja-JP" dirty="0"/>
          </a:p>
          <a:p>
            <a:pPr algn="ctr"/>
            <a:r>
              <a:rPr kumimoji="1" lang="ja-JP" altLang="en-US" dirty="0"/>
              <a:t>投稿している人が一覧に出る</a:t>
            </a:r>
            <a:endParaRPr kumimoji="1" lang="en-US" altLang="ja-JP" dirty="0"/>
          </a:p>
          <a:p>
            <a:pPr algn="ctr"/>
            <a:endParaRPr lang="en-US" altLang="ja-JP" dirty="0"/>
          </a:p>
          <a:p>
            <a:pPr algn="ctr"/>
            <a:endParaRPr lang="en-US" altLang="ja-JP" dirty="0"/>
          </a:p>
          <a:p>
            <a:pPr algn="ctr"/>
            <a:r>
              <a:rPr kumimoji="1" lang="ja-JP" altLang="en-US" dirty="0"/>
              <a:t>自分の肌と似た人々をそこから選択する</a:t>
            </a:r>
            <a:endParaRPr kumimoji="1" lang="en-US" altLang="ja-JP" dirty="0"/>
          </a:p>
          <a:p>
            <a:pPr algn="ctr"/>
            <a:endParaRPr lang="en-US" altLang="ja-JP" dirty="0"/>
          </a:p>
          <a:p>
            <a:pPr algn="ctr"/>
            <a:endParaRPr lang="en-US" altLang="ja-JP" dirty="0"/>
          </a:p>
          <a:p>
            <a:pPr algn="ctr"/>
            <a:r>
              <a:rPr kumimoji="1" lang="ja-JP" altLang="en-US" dirty="0"/>
              <a:t>気になる人のアカウントを見て</a:t>
            </a:r>
            <a:endParaRPr kumimoji="1" lang="en-US" altLang="ja-JP" dirty="0"/>
          </a:p>
          <a:p>
            <a:pPr algn="ctr"/>
            <a:r>
              <a:rPr kumimoji="1" lang="ja-JP" altLang="en-US" dirty="0"/>
              <a:t>自分と類似していたり</a:t>
            </a:r>
            <a:endParaRPr kumimoji="1" lang="en-US" altLang="ja-JP" dirty="0"/>
          </a:p>
          <a:p>
            <a:pPr algn="ctr"/>
            <a:r>
              <a:rPr lang="ja-JP" altLang="en-US" dirty="0"/>
              <a:t>親近感のある人が使っている色を購入</a:t>
            </a:r>
            <a:endParaRPr lang="en-US" altLang="ja-JP" dirty="0"/>
          </a:p>
          <a:p>
            <a:pPr algn="ctr"/>
            <a:endParaRPr kumimoji="1" lang="en-US" altLang="ja-JP" dirty="0"/>
          </a:p>
          <a:p>
            <a:pPr algn="ctr"/>
            <a:endParaRPr kumimoji="1" lang="en-US" altLang="ja-JP" dirty="0"/>
          </a:p>
          <a:p>
            <a:pPr algn="ctr"/>
            <a:endParaRPr kumimoji="1" lang="en-US" altLang="ja-JP" dirty="0"/>
          </a:p>
          <a:p>
            <a:pPr algn="ctr"/>
            <a:r>
              <a:rPr lang="ja-JP" altLang="en-US" u="sng" dirty="0"/>
              <a:t>期待通りの商品を購入することができた</a:t>
            </a:r>
            <a:endParaRPr kumimoji="1" lang="ja-JP" altLang="en-US" u="sng" dirty="0"/>
          </a:p>
        </p:txBody>
      </p:sp>
      <p:sp>
        <p:nvSpPr>
          <p:cNvPr id="14" name="乗算記号 13"/>
          <p:cNvSpPr/>
          <p:nvPr/>
        </p:nvSpPr>
        <p:spPr>
          <a:xfrm rot="572065">
            <a:off x="2631952" y="4873228"/>
            <a:ext cx="1516297" cy="964071"/>
          </a:xfrm>
          <a:prstGeom prst="mathMultiply">
            <a:avLst>
              <a:gd name="adj1" fmla="val 0"/>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2941674" y="144194"/>
            <a:ext cx="7467445" cy="1012154"/>
          </a:xfrm>
        </p:spPr>
        <p:txBody>
          <a:bodyPr>
            <a:noAutofit/>
          </a:bodyPr>
          <a:lstStyle/>
          <a:p>
            <a:r>
              <a:rPr lang="ja-JP" altLang="en-US" sz="3200" dirty="0">
                <a:solidFill>
                  <a:schemeClr val="bg1"/>
                </a:solidFill>
              </a:rPr>
              <a:t>事例（</a:t>
            </a:r>
            <a:r>
              <a:rPr lang="en-US" altLang="ja-JP" sz="3200" dirty="0">
                <a:solidFill>
                  <a:schemeClr val="bg1"/>
                </a:solidFill>
              </a:rPr>
              <a:t>Instagram</a:t>
            </a:r>
            <a:r>
              <a:rPr lang="ja-JP" altLang="en-US" sz="3200" dirty="0">
                <a:solidFill>
                  <a:schemeClr val="bg1"/>
                </a:solidFill>
              </a:rPr>
              <a:t>を使用するか否かの違い）</a:t>
            </a:r>
            <a:br>
              <a:rPr lang="ja-JP" altLang="en-US" sz="3200" dirty="0">
                <a:solidFill>
                  <a:schemeClr val="bg1"/>
                </a:solidFill>
              </a:rPr>
            </a:br>
            <a:endParaRPr kumimoji="1" lang="ja-JP" altLang="en-US" sz="3200" dirty="0">
              <a:solidFill>
                <a:schemeClr val="bg1"/>
              </a:solidFill>
            </a:endParaRPr>
          </a:p>
        </p:txBody>
      </p:sp>
      <p:sp>
        <p:nvSpPr>
          <p:cNvPr id="3" name="コンテンツ プレースホルダー 2"/>
          <p:cNvSpPr>
            <a:spLocks noGrp="1"/>
          </p:cNvSpPr>
          <p:nvPr>
            <p:ph idx="1"/>
          </p:nvPr>
        </p:nvSpPr>
        <p:spPr>
          <a:xfrm>
            <a:off x="8216210" y="1125495"/>
            <a:ext cx="3364094" cy="342681"/>
          </a:xfrm>
        </p:spPr>
        <p:txBody>
          <a:bodyPr>
            <a:normAutofit fontScale="92500" lnSpcReduction="10000"/>
          </a:bodyPr>
          <a:lstStyle/>
          <a:p>
            <a:pPr marL="0" indent="0" algn="ctr">
              <a:buNone/>
            </a:pPr>
            <a:r>
              <a:rPr lang="en-US" altLang="ja-JP" sz="2000" u="sng" dirty="0"/>
              <a:t>Instagram</a:t>
            </a:r>
            <a:r>
              <a:rPr lang="ja-JP" altLang="en-US" sz="2000" u="sng" dirty="0"/>
              <a:t>を参考に購入</a:t>
            </a:r>
          </a:p>
        </p:txBody>
      </p:sp>
      <p:pic>
        <p:nvPicPr>
          <p:cNvPr id="10" name="図 9"/>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p:blipFill>
        <p:spPr>
          <a:xfrm rot="5400000">
            <a:off x="9717382" y="3893114"/>
            <a:ext cx="453854" cy="420850"/>
          </a:xfrm>
          <a:prstGeom prst="rect">
            <a:avLst/>
          </a:prstGeom>
        </p:spPr>
      </p:pic>
      <p:pic>
        <p:nvPicPr>
          <p:cNvPr id="11" name="図 10"/>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a:stretch/>
        </p:blipFill>
        <p:spPr>
          <a:xfrm rot="5400000">
            <a:off x="9717232" y="3082939"/>
            <a:ext cx="453852" cy="423579"/>
          </a:xfrm>
          <a:prstGeom prst="rect">
            <a:avLst/>
          </a:prstGeom>
        </p:spPr>
      </p:pic>
      <p:pic>
        <p:nvPicPr>
          <p:cNvPr id="12" name="図 11"/>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a:stretch/>
        </p:blipFill>
        <p:spPr>
          <a:xfrm rot="5400000">
            <a:off x="9692686" y="1967171"/>
            <a:ext cx="453853" cy="427585"/>
          </a:xfrm>
          <a:prstGeom prst="rect">
            <a:avLst/>
          </a:prstGeom>
        </p:spPr>
      </p:pic>
      <p:sp>
        <p:nvSpPr>
          <p:cNvPr id="18" name="テキスト ボックス 17"/>
          <p:cNvSpPr txBox="1"/>
          <p:nvPr/>
        </p:nvSpPr>
        <p:spPr>
          <a:xfrm>
            <a:off x="4006214" y="5870846"/>
            <a:ext cx="2842445" cy="461665"/>
          </a:xfrm>
          <a:prstGeom prst="rect">
            <a:avLst/>
          </a:prstGeom>
          <a:noFill/>
        </p:spPr>
        <p:txBody>
          <a:bodyPr wrap="none" rtlCol="0">
            <a:spAutoFit/>
          </a:bodyPr>
          <a:lstStyle/>
          <a:p>
            <a:r>
              <a:rPr kumimoji="1" lang="ja-JP" altLang="en-US" sz="2400" b="1" u="sng" dirty="0"/>
              <a:t>なぜ失敗したのか？</a:t>
            </a:r>
          </a:p>
        </p:txBody>
      </p:sp>
      <p:sp>
        <p:nvSpPr>
          <p:cNvPr id="19" name="角丸四角形 18"/>
          <p:cNvSpPr/>
          <p:nvPr/>
        </p:nvSpPr>
        <p:spPr>
          <a:xfrm>
            <a:off x="7958039" y="1016392"/>
            <a:ext cx="4004730" cy="5697414"/>
          </a:xfrm>
          <a:prstGeom prst="roundRect">
            <a:avLst/>
          </a:prstGeom>
          <a:noFill/>
          <a:ln w="38100">
            <a:solidFill>
              <a:srgbClr val="DE5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33884" y="5416635"/>
            <a:ext cx="445441" cy="453854"/>
          </a:xfrm>
          <a:prstGeom prst="rect">
            <a:avLst/>
          </a:prstGeom>
        </p:spPr>
      </p:pic>
      <p:sp>
        <p:nvSpPr>
          <p:cNvPr id="22" name="角丸四角形 21"/>
          <p:cNvSpPr/>
          <p:nvPr/>
        </p:nvSpPr>
        <p:spPr>
          <a:xfrm>
            <a:off x="180863" y="958850"/>
            <a:ext cx="3778566" cy="5632450"/>
          </a:xfrm>
          <a:prstGeom prst="roundRect">
            <a:avLst/>
          </a:prstGeom>
          <a:noFill/>
          <a:ln w="38100">
            <a:solidFill>
              <a:srgbClr val="DE5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65299" y="1061186"/>
            <a:ext cx="2609693" cy="369332"/>
          </a:xfrm>
          <a:prstGeom prst="rect">
            <a:avLst/>
          </a:prstGeom>
          <a:noFill/>
        </p:spPr>
        <p:txBody>
          <a:bodyPr wrap="square" rtlCol="0">
            <a:spAutoFit/>
          </a:bodyPr>
          <a:lstStyle/>
          <a:p>
            <a:r>
              <a:rPr lang="ja-JP" altLang="en-US" u="sng" dirty="0"/>
              <a:t>ネット口コミを参考に購入</a:t>
            </a:r>
            <a:endParaRPr kumimoji="1" lang="ja-JP" altLang="en-US" u="sng" dirty="0"/>
          </a:p>
        </p:txBody>
      </p:sp>
      <p:pic>
        <p:nvPicPr>
          <p:cNvPr id="26" name="図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51821" y="2421183"/>
            <a:ext cx="326277" cy="425245"/>
          </a:xfrm>
          <a:prstGeom prst="rect">
            <a:avLst/>
          </a:prstGeom>
        </p:spPr>
      </p:pic>
      <p:pic>
        <p:nvPicPr>
          <p:cNvPr id="28" name="図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51822" y="4066929"/>
            <a:ext cx="326277" cy="425246"/>
          </a:xfrm>
          <a:prstGeom prst="rect">
            <a:avLst/>
          </a:prstGeom>
        </p:spPr>
      </p:pic>
      <p:pic>
        <p:nvPicPr>
          <p:cNvPr id="31" name="図 3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7211" y="5417299"/>
            <a:ext cx="345054" cy="425247"/>
          </a:xfrm>
          <a:prstGeom prst="rect">
            <a:avLst/>
          </a:prstGeom>
        </p:spPr>
      </p:pic>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18</a:t>
            </a:fld>
            <a:endParaRPr kumimoji="1" lang="ja-JP" altLang="en-US"/>
          </a:p>
        </p:txBody>
      </p:sp>
      <p:sp>
        <p:nvSpPr>
          <p:cNvPr id="13" name="テキスト ボックス 12"/>
          <p:cNvSpPr txBox="1"/>
          <p:nvPr/>
        </p:nvSpPr>
        <p:spPr>
          <a:xfrm rot="553801">
            <a:off x="2950304" y="5317469"/>
            <a:ext cx="827945" cy="461665"/>
          </a:xfrm>
          <a:prstGeom prst="rect">
            <a:avLst/>
          </a:prstGeom>
          <a:noFill/>
        </p:spPr>
        <p:txBody>
          <a:bodyPr wrap="square" rtlCol="0">
            <a:spAutoFit/>
          </a:bodyPr>
          <a:lstStyle/>
          <a:p>
            <a:r>
              <a:rPr kumimoji="1" lang="ja-JP" altLang="en-US" sz="2400" dirty="0"/>
              <a:t>失敗</a:t>
            </a:r>
          </a:p>
        </p:txBody>
      </p:sp>
      <p:sp>
        <p:nvSpPr>
          <p:cNvPr id="16" name="ドーナツ 15"/>
          <p:cNvSpPr/>
          <p:nvPr/>
        </p:nvSpPr>
        <p:spPr>
          <a:xfrm>
            <a:off x="10874367" y="5328712"/>
            <a:ext cx="691747" cy="602423"/>
          </a:xfrm>
          <a:prstGeom prst="donut">
            <a:avLst>
              <a:gd name="adj" fmla="val 621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テキスト ボックス 4"/>
          <p:cNvSpPr txBox="1"/>
          <p:nvPr/>
        </p:nvSpPr>
        <p:spPr>
          <a:xfrm rot="955036">
            <a:off x="10881668" y="5414674"/>
            <a:ext cx="700250" cy="400110"/>
          </a:xfrm>
          <a:prstGeom prst="rect">
            <a:avLst/>
          </a:prstGeom>
          <a:noFill/>
        </p:spPr>
        <p:txBody>
          <a:bodyPr wrap="square" rtlCol="0">
            <a:spAutoFit/>
          </a:bodyPr>
          <a:lstStyle/>
          <a:p>
            <a:r>
              <a:rPr lang="ja-JP" altLang="en-US" sz="2000" dirty="0"/>
              <a:t>成功</a:t>
            </a:r>
            <a:endParaRPr kumimoji="1" lang="ja-JP" altLang="en-US" sz="2000" dirty="0"/>
          </a:p>
        </p:txBody>
      </p:sp>
      <p:sp>
        <p:nvSpPr>
          <p:cNvPr id="6" name="矢印: 右 5">
            <a:extLst>
              <a:ext uri="{FF2B5EF4-FFF2-40B4-BE49-F238E27FC236}">
                <a16:creationId xmlns:a16="http://schemas.microsoft.com/office/drawing/2014/main" id="{79DB870E-3D92-4BE6-BF80-AE13F17A0C38}"/>
              </a:ext>
            </a:extLst>
          </p:cNvPr>
          <p:cNvSpPr/>
          <p:nvPr/>
        </p:nvSpPr>
        <p:spPr>
          <a:xfrm>
            <a:off x="5432581" y="3171162"/>
            <a:ext cx="803211" cy="20118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8B366BC-872F-4560-9C01-10861BDC4452}"/>
              </a:ext>
            </a:extLst>
          </p:cNvPr>
          <p:cNvSpPr txBox="1"/>
          <p:nvPr/>
        </p:nvSpPr>
        <p:spPr>
          <a:xfrm>
            <a:off x="4501577" y="2431926"/>
            <a:ext cx="740928" cy="369332"/>
          </a:xfrm>
          <a:prstGeom prst="rect">
            <a:avLst/>
          </a:prstGeom>
          <a:noFill/>
        </p:spPr>
        <p:txBody>
          <a:bodyPr wrap="square" rtlCol="0">
            <a:spAutoFit/>
          </a:bodyPr>
          <a:lstStyle/>
          <a:p>
            <a:r>
              <a:rPr kumimoji="1" lang="ja-JP" altLang="en-US" dirty="0"/>
              <a:t>文章</a:t>
            </a:r>
          </a:p>
        </p:txBody>
      </p:sp>
      <p:sp>
        <p:nvSpPr>
          <p:cNvPr id="27" name="テキスト ボックス 26">
            <a:extLst>
              <a:ext uri="{FF2B5EF4-FFF2-40B4-BE49-F238E27FC236}">
                <a16:creationId xmlns:a16="http://schemas.microsoft.com/office/drawing/2014/main" id="{27DBD0FC-864F-4732-86B2-5A403F3B5D4B}"/>
              </a:ext>
            </a:extLst>
          </p:cNvPr>
          <p:cNvSpPr txBox="1"/>
          <p:nvPr/>
        </p:nvSpPr>
        <p:spPr>
          <a:xfrm>
            <a:off x="4037934" y="3006251"/>
            <a:ext cx="1465146" cy="646331"/>
          </a:xfrm>
          <a:prstGeom prst="rect">
            <a:avLst/>
          </a:prstGeom>
          <a:noFill/>
        </p:spPr>
        <p:txBody>
          <a:bodyPr wrap="square" rtlCol="0">
            <a:spAutoFit/>
          </a:bodyPr>
          <a:lstStyle/>
          <a:p>
            <a:pPr algn="ctr"/>
            <a:r>
              <a:rPr kumimoji="1" lang="ja-JP" altLang="en-US" dirty="0"/>
              <a:t>匿名だから信用できない</a:t>
            </a:r>
          </a:p>
        </p:txBody>
      </p:sp>
      <p:sp>
        <p:nvSpPr>
          <p:cNvPr id="29" name="テキスト ボックス 28">
            <a:extLst>
              <a:ext uri="{FF2B5EF4-FFF2-40B4-BE49-F238E27FC236}">
                <a16:creationId xmlns:a16="http://schemas.microsoft.com/office/drawing/2014/main" id="{B50663E5-AB82-46F3-9B73-8FFCBD54C461}"/>
              </a:ext>
            </a:extLst>
          </p:cNvPr>
          <p:cNvSpPr txBox="1"/>
          <p:nvPr/>
        </p:nvSpPr>
        <p:spPr>
          <a:xfrm>
            <a:off x="1022350" y="-45719"/>
            <a:ext cx="45719" cy="369332"/>
          </a:xfrm>
          <a:prstGeom prst="rect">
            <a:avLst/>
          </a:prstGeom>
          <a:noFill/>
        </p:spPr>
        <p:txBody>
          <a:bodyPr wrap="square" rtlCol="0">
            <a:spAutoFit/>
          </a:bodyPr>
          <a:lstStyle/>
          <a:p>
            <a:endParaRPr kumimoji="1" lang="ja-JP" altLang="en-US" dirty="0"/>
          </a:p>
        </p:txBody>
      </p:sp>
      <p:sp>
        <p:nvSpPr>
          <p:cNvPr id="30" name="テキスト ボックス 29">
            <a:extLst>
              <a:ext uri="{FF2B5EF4-FFF2-40B4-BE49-F238E27FC236}">
                <a16:creationId xmlns:a16="http://schemas.microsoft.com/office/drawing/2014/main" id="{1746C373-CDF6-4684-8C09-7F421F36688A}"/>
              </a:ext>
            </a:extLst>
          </p:cNvPr>
          <p:cNvSpPr txBox="1"/>
          <p:nvPr/>
        </p:nvSpPr>
        <p:spPr>
          <a:xfrm>
            <a:off x="4404443" y="1653660"/>
            <a:ext cx="774871" cy="646331"/>
          </a:xfrm>
          <a:prstGeom prst="rect">
            <a:avLst/>
          </a:prstGeom>
          <a:noFill/>
          <a:ln>
            <a:solidFill>
              <a:schemeClr val="tx1"/>
            </a:solidFill>
          </a:ln>
        </p:spPr>
        <p:txBody>
          <a:bodyPr wrap="square" rtlCol="0">
            <a:spAutoFit/>
          </a:bodyPr>
          <a:lstStyle/>
          <a:p>
            <a:pPr algn="ctr"/>
            <a:r>
              <a:rPr kumimoji="1" lang="ja-JP" altLang="en-US" dirty="0"/>
              <a:t>ネット口コミ</a:t>
            </a:r>
          </a:p>
        </p:txBody>
      </p:sp>
      <p:sp>
        <p:nvSpPr>
          <p:cNvPr id="33" name="テキスト ボックス 32">
            <a:extLst>
              <a:ext uri="{FF2B5EF4-FFF2-40B4-BE49-F238E27FC236}">
                <a16:creationId xmlns:a16="http://schemas.microsoft.com/office/drawing/2014/main" id="{C795EDF3-4A74-437F-9174-E71B2839078C}"/>
              </a:ext>
            </a:extLst>
          </p:cNvPr>
          <p:cNvSpPr txBox="1"/>
          <p:nvPr/>
        </p:nvSpPr>
        <p:spPr>
          <a:xfrm>
            <a:off x="6437215" y="1829354"/>
            <a:ext cx="1148138" cy="369332"/>
          </a:xfrm>
          <a:prstGeom prst="rect">
            <a:avLst/>
          </a:prstGeom>
          <a:noFill/>
          <a:ln>
            <a:solidFill>
              <a:schemeClr val="tx1"/>
            </a:solidFill>
          </a:ln>
        </p:spPr>
        <p:txBody>
          <a:bodyPr wrap="square" rtlCol="0">
            <a:spAutoFit/>
          </a:bodyPr>
          <a:lstStyle/>
          <a:p>
            <a:pPr algn="ctr"/>
            <a:r>
              <a:rPr kumimoji="1" lang="en-US" altLang="ja-JP" dirty="0"/>
              <a:t>Instagram</a:t>
            </a:r>
            <a:endParaRPr kumimoji="1" lang="ja-JP" altLang="en-US" dirty="0"/>
          </a:p>
        </p:txBody>
      </p:sp>
      <p:pic>
        <p:nvPicPr>
          <p:cNvPr id="34" name="図 33">
            <a:extLst>
              <a:ext uri="{FF2B5EF4-FFF2-40B4-BE49-F238E27FC236}">
                <a16:creationId xmlns:a16="http://schemas.microsoft.com/office/drawing/2014/main" id="{AAB9C63C-F702-4388-AFA5-8DB693FE687F}"/>
              </a:ext>
            </a:extLst>
          </p:cNvPr>
          <p:cNvPicPr>
            <a:picLocks noChangeAspect="1"/>
          </p:cNvPicPr>
          <p:nvPr/>
        </p:nvPicPr>
        <p:blipFill>
          <a:blip r:embed="rId10"/>
          <a:stretch>
            <a:fillRect/>
          </a:stretch>
        </p:blipFill>
        <p:spPr>
          <a:xfrm>
            <a:off x="5442174" y="2498805"/>
            <a:ext cx="798645" cy="201185"/>
          </a:xfrm>
          <a:prstGeom prst="rect">
            <a:avLst/>
          </a:prstGeom>
        </p:spPr>
      </p:pic>
      <p:sp>
        <p:nvSpPr>
          <p:cNvPr id="36" name="テキスト ボックス 35">
            <a:extLst>
              <a:ext uri="{FF2B5EF4-FFF2-40B4-BE49-F238E27FC236}">
                <a16:creationId xmlns:a16="http://schemas.microsoft.com/office/drawing/2014/main" id="{87B038E2-013E-4E2A-8D1F-B744FF8D0E42}"/>
              </a:ext>
            </a:extLst>
          </p:cNvPr>
          <p:cNvSpPr txBox="1"/>
          <p:nvPr/>
        </p:nvSpPr>
        <p:spPr>
          <a:xfrm>
            <a:off x="6195816" y="2315380"/>
            <a:ext cx="1642863" cy="646331"/>
          </a:xfrm>
          <a:prstGeom prst="rect">
            <a:avLst/>
          </a:prstGeom>
          <a:noFill/>
        </p:spPr>
        <p:txBody>
          <a:bodyPr wrap="square" rtlCol="0">
            <a:spAutoFit/>
          </a:bodyPr>
          <a:lstStyle/>
          <a:p>
            <a:pPr algn="ctr"/>
            <a:r>
              <a:rPr kumimoji="1" lang="ja-JP" altLang="en-US" dirty="0"/>
              <a:t>画像を一覧で</a:t>
            </a:r>
            <a:endParaRPr kumimoji="1" lang="en-US" altLang="ja-JP" dirty="0"/>
          </a:p>
          <a:p>
            <a:pPr algn="ctr"/>
            <a:r>
              <a:rPr kumimoji="1" lang="ja-JP" altLang="en-US" dirty="0"/>
              <a:t>見れる</a:t>
            </a:r>
            <a:endParaRPr kumimoji="1" lang="en-US" altLang="ja-JP" dirty="0"/>
          </a:p>
        </p:txBody>
      </p:sp>
      <p:sp>
        <p:nvSpPr>
          <p:cNvPr id="8" name="テキスト ボックス 7">
            <a:extLst>
              <a:ext uri="{FF2B5EF4-FFF2-40B4-BE49-F238E27FC236}">
                <a16:creationId xmlns:a16="http://schemas.microsoft.com/office/drawing/2014/main" id="{B4A4DCB3-8592-4B78-BA22-EE151CEF7064}"/>
              </a:ext>
            </a:extLst>
          </p:cNvPr>
          <p:cNvSpPr txBox="1"/>
          <p:nvPr/>
        </p:nvSpPr>
        <p:spPr>
          <a:xfrm>
            <a:off x="6178678" y="3828988"/>
            <a:ext cx="1816932" cy="646331"/>
          </a:xfrm>
          <a:prstGeom prst="rect">
            <a:avLst/>
          </a:prstGeom>
          <a:noFill/>
        </p:spPr>
        <p:txBody>
          <a:bodyPr wrap="square" rtlCol="0">
            <a:spAutoFit/>
          </a:bodyPr>
          <a:lstStyle/>
          <a:p>
            <a:pPr algn="ctr"/>
            <a:r>
              <a:rPr kumimoji="1" lang="ja-JP" altLang="en-US" dirty="0"/>
              <a:t>類似性を見出すことができる</a:t>
            </a:r>
          </a:p>
        </p:txBody>
      </p:sp>
      <p:sp>
        <p:nvSpPr>
          <p:cNvPr id="21" name="テキスト ボックス 20">
            <a:extLst>
              <a:ext uri="{FF2B5EF4-FFF2-40B4-BE49-F238E27FC236}">
                <a16:creationId xmlns:a16="http://schemas.microsoft.com/office/drawing/2014/main" id="{8D066CDF-5EFA-4B93-A977-960A5D65EF88}"/>
              </a:ext>
            </a:extLst>
          </p:cNvPr>
          <p:cNvSpPr txBox="1"/>
          <p:nvPr/>
        </p:nvSpPr>
        <p:spPr>
          <a:xfrm>
            <a:off x="3878266" y="3770102"/>
            <a:ext cx="1987550" cy="923330"/>
          </a:xfrm>
          <a:prstGeom prst="rect">
            <a:avLst/>
          </a:prstGeom>
          <a:noFill/>
        </p:spPr>
        <p:txBody>
          <a:bodyPr wrap="square" rtlCol="0">
            <a:spAutoFit/>
          </a:bodyPr>
          <a:lstStyle/>
          <a:p>
            <a:pPr algn="ctr"/>
            <a:r>
              <a:rPr kumimoji="1" lang="ja-JP" altLang="en-US" dirty="0"/>
              <a:t>自分と似た</a:t>
            </a:r>
            <a:endParaRPr kumimoji="1" lang="en-US" altLang="ja-JP" dirty="0"/>
          </a:p>
          <a:p>
            <a:pPr algn="ctr"/>
            <a:r>
              <a:rPr kumimoji="1" lang="ja-JP" altLang="en-US" dirty="0"/>
              <a:t>系統か</a:t>
            </a:r>
            <a:endParaRPr kumimoji="1" lang="en-US" altLang="ja-JP" dirty="0"/>
          </a:p>
          <a:p>
            <a:pPr algn="ctr"/>
            <a:r>
              <a:rPr kumimoji="1" lang="ja-JP" altLang="en-US" dirty="0"/>
              <a:t>まではわからない</a:t>
            </a:r>
          </a:p>
        </p:txBody>
      </p:sp>
      <p:sp>
        <p:nvSpPr>
          <p:cNvPr id="35" name="矢印: 右 34">
            <a:extLst>
              <a:ext uri="{FF2B5EF4-FFF2-40B4-BE49-F238E27FC236}">
                <a16:creationId xmlns:a16="http://schemas.microsoft.com/office/drawing/2014/main" id="{8162F388-F641-41BC-9D62-02944DF7038B}"/>
              </a:ext>
            </a:extLst>
          </p:cNvPr>
          <p:cNvSpPr/>
          <p:nvPr/>
        </p:nvSpPr>
        <p:spPr>
          <a:xfrm>
            <a:off x="5441718" y="4051562"/>
            <a:ext cx="799101" cy="20118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矢印: 右カーブ 8">
            <a:extLst>
              <a:ext uri="{FF2B5EF4-FFF2-40B4-BE49-F238E27FC236}">
                <a16:creationId xmlns:a16="http://schemas.microsoft.com/office/drawing/2014/main" id="{9BFDF3B2-8F21-4E68-9294-41AA6E4450A4}"/>
              </a:ext>
            </a:extLst>
          </p:cNvPr>
          <p:cNvSpPr/>
          <p:nvPr/>
        </p:nvSpPr>
        <p:spPr>
          <a:xfrm rot="15833562">
            <a:off x="3503970" y="5893570"/>
            <a:ext cx="374161" cy="126224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559666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50257" y="2722823"/>
            <a:ext cx="11207170" cy="1815882"/>
          </a:xfrm>
          <a:prstGeom prst="rect">
            <a:avLst/>
          </a:prstGeom>
          <a:noFill/>
        </p:spPr>
        <p:txBody>
          <a:bodyPr wrap="square" rtlCol="0">
            <a:spAutoFit/>
          </a:bodyPr>
          <a:lstStyle/>
          <a:p>
            <a:endParaRPr lang="en-US" altLang="ja-JP" sz="2800" dirty="0"/>
          </a:p>
          <a:p>
            <a:endParaRPr kumimoji="1" lang="en-US" altLang="ja-JP" sz="2800" dirty="0"/>
          </a:p>
          <a:p>
            <a:pPr marL="285750" indent="-285750">
              <a:buFont typeface="Arial" panose="020B0604020202020204" pitchFamily="34" charset="0"/>
              <a:buChar char="•"/>
            </a:pPr>
            <a:endParaRPr lang="en-US" altLang="ja-JP" sz="2800" dirty="0"/>
          </a:p>
          <a:p>
            <a:pPr marL="285750" indent="-285750">
              <a:buFont typeface="Arial" panose="020B0604020202020204" pitchFamily="34" charset="0"/>
              <a:buChar char="•"/>
            </a:pPr>
            <a:endParaRPr kumimoji="1" lang="en-US" altLang="ja-JP" sz="2800" dirty="0"/>
          </a:p>
        </p:txBody>
      </p:sp>
      <p:pic>
        <p:nvPicPr>
          <p:cNvPr id="7" name="図 6">
            <a:extLst>
              <a:ext uri="{FF2B5EF4-FFF2-40B4-BE49-F238E27FC236}">
                <a16:creationId xmlns:a16="http://schemas.microsoft.com/office/drawing/2014/main" id="{D397052B-1635-417B-95B6-AED267E97D42}"/>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10800000" flipH="1">
            <a:off x="4319328" y="872197"/>
            <a:ext cx="4123006" cy="3451477"/>
          </a:xfrm>
          <a:prstGeom prst="rect">
            <a:avLst/>
          </a:prstGeom>
        </p:spPr>
      </p:pic>
      <p:sp>
        <p:nvSpPr>
          <p:cNvPr id="3" name="テキスト ボックス 2"/>
          <p:cNvSpPr txBox="1"/>
          <p:nvPr/>
        </p:nvSpPr>
        <p:spPr>
          <a:xfrm>
            <a:off x="4663761" y="2918228"/>
            <a:ext cx="6206637" cy="646331"/>
          </a:xfrm>
          <a:prstGeom prst="rect">
            <a:avLst/>
          </a:prstGeom>
          <a:noFill/>
        </p:spPr>
        <p:txBody>
          <a:bodyPr wrap="square" rtlCol="0">
            <a:spAutoFit/>
          </a:bodyPr>
          <a:lstStyle/>
          <a:p>
            <a:r>
              <a:rPr kumimoji="1" lang="ja-JP" altLang="en-US" sz="3600" dirty="0"/>
              <a:t>研究目的</a:t>
            </a:r>
          </a:p>
        </p:txBody>
      </p:sp>
      <p:sp>
        <p:nvSpPr>
          <p:cNvPr id="6" name="テキスト ボックス 5"/>
          <p:cNvSpPr txBox="1"/>
          <p:nvPr/>
        </p:nvSpPr>
        <p:spPr>
          <a:xfrm>
            <a:off x="63748" y="4534892"/>
            <a:ext cx="12545265" cy="523220"/>
          </a:xfrm>
          <a:prstGeom prst="rect">
            <a:avLst/>
          </a:prstGeom>
          <a:noFill/>
        </p:spPr>
        <p:txBody>
          <a:bodyPr wrap="square" rtlCol="0">
            <a:spAutoFit/>
          </a:bodyPr>
          <a:lstStyle/>
          <a:p>
            <a:r>
              <a:rPr kumimoji="1" lang="en-US" altLang="ja-JP" sz="2800" dirty="0"/>
              <a:t>Instagram</a:t>
            </a:r>
            <a:r>
              <a:rPr lang="ja-JP" altLang="en-US" sz="2400" dirty="0"/>
              <a:t>は</a:t>
            </a:r>
            <a:r>
              <a:rPr kumimoji="1" lang="ja-JP" altLang="en-US" sz="2400" dirty="0"/>
              <a:t>買い物に失敗しない</a:t>
            </a:r>
            <a:r>
              <a:rPr lang="ja-JP" altLang="en-US" sz="2400" dirty="0"/>
              <a:t>事</a:t>
            </a:r>
            <a:r>
              <a:rPr kumimoji="1" lang="ja-JP" altLang="en-US" sz="2400" dirty="0"/>
              <a:t>と関係しているのではないかということを</a:t>
            </a:r>
            <a:r>
              <a:rPr lang="ja-JP" altLang="en-US" sz="2400" dirty="0"/>
              <a:t>明ら</a:t>
            </a:r>
            <a:r>
              <a:rPr kumimoji="1" lang="ja-JP" altLang="en-US" sz="2400" dirty="0"/>
              <a:t>かにしていく</a:t>
            </a:r>
          </a:p>
        </p:txBody>
      </p:sp>
      <p:sp>
        <p:nvSpPr>
          <p:cNvPr id="10" name="正方形/長方形 9"/>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19</a:t>
            </a:fld>
            <a:endParaRPr kumimoji="1" lang="ja-JP" altLang="en-US"/>
          </a:p>
        </p:txBody>
      </p:sp>
    </p:spTree>
    <p:extLst>
      <p:ext uri="{BB962C8B-B14F-4D97-AF65-F5344CB8AC3E}">
        <p14:creationId xmlns:p14="http://schemas.microsoft.com/office/powerpoint/2010/main" val="2974008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074919" y="-226684"/>
            <a:ext cx="2119631" cy="1325563"/>
          </a:xfrm>
          <a:noFill/>
        </p:spPr>
        <p:txBody>
          <a:bodyPr>
            <a:normAutofit/>
          </a:bodyPr>
          <a:lstStyle/>
          <a:p>
            <a:r>
              <a:rPr kumimoji="1" lang="ja-JP" altLang="en-US" sz="3200" dirty="0">
                <a:solidFill>
                  <a:schemeClr val="bg1"/>
                </a:solidFill>
              </a:rPr>
              <a:t>研究概要</a:t>
            </a:r>
          </a:p>
        </p:txBody>
      </p:sp>
      <p:sp>
        <p:nvSpPr>
          <p:cNvPr id="5" name="テキスト ボックス 4"/>
          <p:cNvSpPr txBox="1"/>
          <p:nvPr/>
        </p:nvSpPr>
        <p:spPr>
          <a:xfrm>
            <a:off x="806144" y="2161425"/>
            <a:ext cx="10377672" cy="3359061"/>
          </a:xfrm>
          <a:prstGeom prst="rect">
            <a:avLst/>
          </a:prstGeom>
          <a:noFill/>
        </p:spPr>
        <p:txBody>
          <a:bodyPr wrap="square" rtlCol="0">
            <a:spAutoFit/>
          </a:bodyPr>
          <a:lstStyle/>
          <a:p>
            <a:pPr>
              <a:lnSpc>
                <a:spcPct val="150000"/>
              </a:lnSpc>
            </a:pPr>
            <a:r>
              <a:rPr lang="ja-JP" altLang="en-US" sz="2800" dirty="0"/>
              <a:t>本研究では、近年、若者の間で</a:t>
            </a:r>
            <a:r>
              <a:rPr kumimoji="1" lang="en-US" altLang="ja-JP" sz="3200" dirty="0"/>
              <a:t>Instagram</a:t>
            </a:r>
            <a:r>
              <a:rPr kumimoji="1" lang="ja-JP" altLang="en-US" sz="2800" dirty="0"/>
              <a:t>が情報探索ツールとして利用され、口コミとしての役割も果たしていることに注目し、</a:t>
            </a:r>
            <a:r>
              <a:rPr lang="en-US" altLang="ja-JP" sz="3200" dirty="0"/>
              <a:t>Instagram</a:t>
            </a:r>
            <a:r>
              <a:rPr lang="ja-JP" altLang="en-US" sz="2800" dirty="0"/>
              <a:t>が消費者の購買意思決定にどのような影響を与え、買い物の失敗を減らす効果があるのかどうかを明らかにしていく。</a:t>
            </a:r>
            <a:endParaRPr lang="en-US" altLang="ja-JP" sz="2800" dirty="0"/>
          </a:p>
          <a:p>
            <a:pPr>
              <a:lnSpc>
                <a:spcPct val="150000"/>
              </a:lnSpc>
            </a:pPr>
            <a:endParaRPr kumimoji="1" lang="ja-JP" altLang="en-US" sz="2000" dirty="0"/>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z="2000" smtClean="0"/>
              <a:t>2</a:t>
            </a:fld>
            <a:endParaRPr kumimoji="1" lang="ja-JP" altLang="en-US" sz="2000" dirty="0"/>
          </a:p>
        </p:txBody>
      </p:sp>
    </p:spTree>
    <p:extLst>
      <p:ext uri="{BB962C8B-B14F-4D97-AF65-F5344CB8AC3E}">
        <p14:creationId xmlns:p14="http://schemas.microsoft.com/office/powerpoint/2010/main" val="4062888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p:cNvSpPr/>
          <p:nvPr/>
        </p:nvSpPr>
        <p:spPr>
          <a:xfrm>
            <a:off x="0" y="-13883"/>
            <a:ext cx="12192000" cy="80688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3463233" y="931649"/>
            <a:ext cx="5579168" cy="307777"/>
          </a:xfrm>
          <a:prstGeom prst="rect">
            <a:avLst/>
          </a:prstGeom>
        </p:spPr>
        <p:txBody>
          <a:bodyPr wrap="square">
            <a:spAutoFit/>
          </a:bodyPr>
          <a:lstStyle/>
          <a:p>
            <a:r>
              <a:rPr lang="en-US" altLang="ja-JP" sz="1400" dirty="0"/>
              <a:t>Q.SNS</a:t>
            </a:r>
            <a:r>
              <a:rPr lang="ja-JP" altLang="en-US" sz="1400" dirty="0"/>
              <a:t>でどのような投稿を見たとき、その商品を欲しいと思いますか</a:t>
            </a:r>
          </a:p>
        </p:txBody>
      </p:sp>
      <p:sp>
        <p:nvSpPr>
          <p:cNvPr id="7" name="円/楕円 6"/>
          <p:cNvSpPr/>
          <p:nvPr/>
        </p:nvSpPr>
        <p:spPr>
          <a:xfrm>
            <a:off x="4767188" y="1792147"/>
            <a:ext cx="2159373" cy="491316"/>
          </a:xfrm>
          <a:prstGeom prst="ellipse">
            <a:avLst/>
          </a:prstGeom>
          <a:noFill/>
          <a:ln w="38100">
            <a:solidFill>
              <a:srgbClr val="DE5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4949" y="2367607"/>
            <a:ext cx="2620726" cy="520175"/>
          </a:xfrm>
          <a:prstGeom prst="rect">
            <a:avLst/>
          </a:prstGeom>
        </p:spPr>
      </p:pic>
      <p:sp>
        <p:nvSpPr>
          <p:cNvPr id="4" name="テキスト ボックス 3"/>
          <p:cNvSpPr txBox="1"/>
          <p:nvPr/>
        </p:nvSpPr>
        <p:spPr>
          <a:xfrm>
            <a:off x="571475" y="5981605"/>
            <a:ext cx="11362683" cy="523220"/>
          </a:xfrm>
          <a:prstGeom prst="rect">
            <a:avLst/>
          </a:prstGeom>
          <a:noFill/>
        </p:spPr>
        <p:txBody>
          <a:bodyPr wrap="square" rtlCol="0">
            <a:spAutoFit/>
          </a:bodyPr>
          <a:lstStyle/>
          <a:p>
            <a:r>
              <a:rPr lang="ja-JP" altLang="en-US" sz="2800" dirty="0">
                <a:solidFill>
                  <a:srgbClr val="FF0000"/>
                </a:solidFill>
              </a:rPr>
              <a:t>商品検索において画像＋内容＋信憑性のある体験談が重視されている</a:t>
            </a:r>
            <a:endParaRPr lang="en-US" altLang="ja-JP" sz="2800" dirty="0">
              <a:solidFill>
                <a:srgbClr val="FF0000"/>
              </a:solidFill>
            </a:endParaRPr>
          </a:p>
        </p:txBody>
      </p:sp>
      <p:pic>
        <p:nvPicPr>
          <p:cNvPr id="6" name="図 5">
            <a:extLst>
              <a:ext uri="{FF2B5EF4-FFF2-40B4-BE49-F238E27FC236}">
                <a16:creationId xmlns:a16="http://schemas.microsoft.com/office/drawing/2014/main" id="{572848D0-0126-4745-8FFB-1A270F44E2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8403" y="2925516"/>
            <a:ext cx="2194750" cy="506012"/>
          </a:xfrm>
          <a:prstGeom prst="rect">
            <a:avLst/>
          </a:prstGeom>
        </p:spPr>
      </p:pic>
      <p:pic>
        <p:nvPicPr>
          <p:cNvPr id="32" name="図 31" descr="SNS.xls  [互換モード] - Excel"/>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682263" y="1715864"/>
            <a:ext cx="3950081" cy="3917810"/>
          </a:xfrm>
          <a:prstGeom prst="rect">
            <a:avLst/>
          </a:prstGeom>
        </p:spPr>
      </p:pic>
      <p:pic>
        <p:nvPicPr>
          <p:cNvPr id="33" name="図 32" descr="SNS.xls  [互換モード] - Excel"/>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7315362" y="1615820"/>
            <a:ext cx="3367789" cy="4011588"/>
          </a:xfrm>
          <a:prstGeom prst="rect">
            <a:avLst/>
          </a:prstGeom>
        </p:spPr>
      </p:pic>
      <p:sp>
        <p:nvSpPr>
          <p:cNvPr id="34" name="テキスト ボックス 33"/>
          <p:cNvSpPr txBox="1"/>
          <p:nvPr/>
        </p:nvSpPr>
        <p:spPr>
          <a:xfrm>
            <a:off x="4632498" y="1873345"/>
            <a:ext cx="2446986" cy="307777"/>
          </a:xfrm>
          <a:prstGeom prst="rect">
            <a:avLst/>
          </a:prstGeom>
          <a:noFill/>
        </p:spPr>
        <p:txBody>
          <a:bodyPr wrap="square" rtlCol="0">
            <a:spAutoFit/>
          </a:bodyPr>
          <a:lstStyle/>
          <a:p>
            <a:pPr algn="ctr"/>
            <a:r>
              <a:rPr lang="ja-JP" altLang="en-US" sz="1400" dirty="0">
                <a:latin typeface="HGSｺﾞｼｯｸM" panose="020B0600000000000000" pitchFamily="50" charset="-128"/>
                <a:ea typeface="HGSｺﾞｼｯｸM" panose="020B0600000000000000" pitchFamily="50" charset="-128"/>
              </a:rPr>
              <a:t>内容に共感した投稿</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35" name="テキスト ボックス 34"/>
          <p:cNvSpPr txBox="1"/>
          <p:nvPr/>
        </p:nvSpPr>
        <p:spPr>
          <a:xfrm>
            <a:off x="4652760" y="2459134"/>
            <a:ext cx="2546798" cy="307777"/>
          </a:xfrm>
          <a:prstGeom prst="rect">
            <a:avLst/>
          </a:prstGeom>
          <a:noFill/>
        </p:spPr>
        <p:txBody>
          <a:bodyPr wrap="square" rtlCol="0">
            <a:spAutoFit/>
          </a:bodyPr>
          <a:lstStyle/>
          <a:p>
            <a:pPr algn="ctr"/>
            <a:r>
              <a:rPr lang="ja-JP" altLang="en-US" sz="1400" dirty="0">
                <a:latin typeface="HGSｺﾞｼｯｸM" panose="020B0600000000000000" pitchFamily="50" charset="-128"/>
                <a:ea typeface="HGSｺﾞｼｯｸM" panose="020B0600000000000000" pitchFamily="50" charset="-128"/>
              </a:rPr>
              <a:t>商品の体験談が書かれた投稿</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36" name="テキスト ボックス 35"/>
          <p:cNvSpPr txBox="1"/>
          <p:nvPr/>
        </p:nvSpPr>
        <p:spPr>
          <a:xfrm>
            <a:off x="4768403" y="3003684"/>
            <a:ext cx="2215166" cy="307777"/>
          </a:xfrm>
          <a:prstGeom prst="rect">
            <a:avLst/>
          </a:prstGeom>
          <a:noFill/>
        </p:spPr>
        <p:txBody>
          <a:bodyPr wrap="square" rtlCol="0">
            <a:spAutoFit/>
          </a:bodyPr>
          <a:lstStyle/>
          <a:p>
            <a:pPr algn="ctr"/>
            <a:r>
              <a:rPr lang="ja-JP" altLang="en-US" sz="1400" dirty="0">
                <a:latin typeface="HGSｺﾞｼｯｸM" panose="020B0600000000000000" pitchFamily="50" charset="-128"/>
                <a:ea typeface="HGSｺﾞｼｯｸM" panose="020B0600000000000000" pitchFamily="50" charset="-128"/>
              </a:rPr>
              <a:t>画像がきれいな投稿</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37" name="テキスト ボックス 36"/>
          <p:cNvSpPr txBox="1"/>
          <p:nvPr/>
        </p:nvSpPr>
        <p:spPr>
          <a:xfrm>
            <a:off x="4707095" y="3537728"/>
            <a:ext cx="2279560" cy="523220"/>
          </a:xfrm>
          <a:prstGeom prst="rect">
            <a:avLst/>
          </a:prstGeom>
          <a:noFill/>
        </p:spPr>
        <p:txBody>
          <a:bodyPr wrap="square" rtlCol="0">
            <a:spAutoFit/>
          </a:bodyPr>
          <a:lstStyle/>
          <a:p>
            <a:pPr algn="ctr"/>
            <a:r>
              <a:rPr lang="ja-JP" altLang="en-US" sz="1400" dirty="0">
                <a:latin typeface="HGSｺﾞｼｯｸM" panose="020B0600000000000000" pitchFamily="50" charset="-128"/>
                <a:ea typeface="HGSｺﾞｼｯｸM" panose="020B0600000000000000" pitchFamily="50" charset="-128"/>
              </a:rPr>
              <a:t>ライフスタイルが参考になる投稿</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38" name="テキスト ボックス 37"/>
          <p:cNvSpPr txBox="1"/>
          <p:nvPr/>
        </p:nvSpPr>
        <p:spPr>
          <a:xfrm>
            <a:off x="4669006" y="4136860"/>
            <a:ext cx="2414789" cy="307777"/>
          </a:xfrm>
          <a:prstGeom prst="rect">
            <a:avLst/>
          </a:prstGeom>
          <a:noFill/>
        </p:spPr>
        <p:txBody>
          <a:bodyPr wrap="square" rtlCol="0">
            <a:spAutoFit/>
          </a:bodyPr>
          <a:lstStyle/>
          <a:p>
            <a:pPr algn="ctr"/>
            <a:r>
              <a:rPr lang="ja-JP" altLang="en-US" sz="1400" dirty="0">
                <a:latin typeface="HGSｺﾞｼｯｸM" panose="020B0600000000000000" pitchFamily="50" charset="-128"/>
                <a:ea typeface="HGSｺﾞｼｯｸM" panose="020B0600000000000000" pitchFamily="50" charset="-128"/>
              </a:rPr>
              <a:t>憧れの人の投稿</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39" name="テキスト ボックス 38"/>
          <p:cNvSpPr txBox="1"/>
          <p:nvPr/>
        </p:nvSpPr>
        <p:spPr>
          <a:xfrm>
            <a:off x="4652760" y="4712277"/>
            <a:ext cx="2414789" cy="523220"/>
          </a:xfrm>
          <a:prstGeom prst="rect">
            <a:avLst/>
          </a:prstGeom>
          <a:noFill/>
        </p:spPr>
        <p:txBody>
          <a:bodyPr wrap="square" rtlCol="0">
            <a:spAutoFit/>
          </a:bodyPr>
          <a:lstStyle/>
          <a:p>
            <a:pPr algn="ctr"/>
            <a:r>
              <a:rPr lang="en-US" altLang="ja-JP" sz="1400" dirty="0">
                <a:latin typeface="HGSｺﾞｼｯｸM" panose="020B0600000000000000" pitchFamily="50" charset="-128"/>
                <a:ea typeface="HGSｺﾞｼｯｸM" panose="020B0600000000000000" pitchFamily="50" charset="-128"/>
              </a:rPr>
              <a:t>SNS</a:t>
            </a:r>
            <a:r>
              <a:rPr lang="ja-JP" altLang="en-US" sz="1400" dirty="0">
                <a:latin typeface="HGSｺﾞｼｯｸM" panose="020B0600000000000000" pitchFamily="50" charset="-128"/>
                <a:ea typeface="HGSｺﾞｼｯｸM" panose="020B0600000000000000" pitchFamily="50" charset="-128"/>
              </a:rPr>
              <a:t>を見て</a:t>
            </a:r>
            <a:r>
              <a:rPr lang="en-US" altLang="ja-JP" sz="1400" dirty="0">
                <a:latin typeface="HGSｺﾞｼｯｸM" panose="020B0600000000000000" pitchFamily="50" charset="-128"/>
                <a:ea typeface="HGSｺﾞｼｯｸM" panose="020B0600000000000000" pitchFamily="50" charset="-128"/>
              </a:rPr>
              <a:t>(</a:t>
            </a:r>
            <a:r>
              <a:rPr lang="ja-JP" altLang="en-US" sz="1400" dirty="0">
                <a:latin typeface="HGSｺﾞｼｯｸM" panose="020B0600000000000000" pitchFamily="50" charset="-128"/>
                <a:ea typeface="HGSｺﾞｼｯｸM" panose="020B0600000000000000" pitchFamily="50" charset="-128"/>
              </a:rPr>
              <a:t>欲しい</a:t>
            </a:r>
            <a:r>
              <a:rPr lang="en-US" altLang="ja-JP" sz="1400" dirty="0">
                <a:latin typeface="HGSｺﾞｼｯｸM" panose="020B0600000000000000" pitchFamily="50" charset="-128"/>
                <a:ea typeface="HGSｺﾞｼｯｸM" panose="020B0600000000000000" pitchFamily="50" charset="-128"/>
              </a:rPr>
              <a:t>)</a:t>
            </a:r>
            <a:r>
              <a:rPr lang="ja-JP" altLang="en-US" sz="1400" dirty="0">
                <a:latin typeface="HGSｺﾞｼｯｸM" panose="020B0600000000000000" pitchFamily="50" charset="-128"/>
                <a:ea typeface="HGSｺﾞｼｯｸM" panose="020B0600000000000000" pitchFamily="50" charset="-128"/>
              </a:rPr>
              <a:t>と思ったことはない</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40" name="テキスト ボックス 39"/>
          <p:cNvSpPr txBox="1"/>
          <p:nvPr/>
        </p:nvSpPr>
        <p:spPr>
          <a:xfrm>
            <a:off x="5209371" y="5266531"/>
            <a:ext cx="1275008" cy="307777"/>
          </a:xfrm>
          <a:prstGeom prst="rect">
            <a:avLst/>
          </a:prstGeom>
          <a:noFill/>
        </p:spPr>
        <p:txBody>
          <a:bodyPr wrap="square" rtlCol="0">
            <a:spAutoFit/>
          </a:bodyPr>
          <a:lstStyle/>
          <a:p>
            <a:pPr algn="ctr"/>
            <a:r>
              <a:rPr lang="ja-JP" altLang="en-US" sz="1400" dirty="0">
                <a:latin typeface="HGSｺﾞｼｯｸM" panose="020B0600000000000000" pitchFamily="50" charset="-128"/>
                <a:ea typeface="HGSｺﾞｼｯｸM" panose="020B0600000000000000" pitchFamily="50" charset="-128"/>
              </a:rPr>
              <a:t>その他</a:t>
            </a:r>
            <a:endParaRPr kumimoji="1" lang="ja-JP" altLang="en-US" sz="1400" dirty="0">
              <a:latin typeface="HGSｺﾞｼｯｸM" panose="020B0600000000000000" pitchFamily="50" charset="-128"/>
              <a:ea typeface="HGSｺﾞｼｯｸM" panose="020B0600000000000000" pitchFamily="50" charset="-128"/>
            </a:endParaRPr>
          </a:p>
        </p:txBody>
      </p:sp>
      <p:sp>
        <p:nvSpPr>
          <p:cNvPr id="41" name="テキスト ボックス 40"/>
          <p:cNvSpPr txBox="1"/>
          <p:nvPr/>
        </p:nvSpPr>
        <p:spPr>
          <a:xfrm>
            <a:off x="9383229" y="5297309"/>
            <a:ext cx="8062730" cy="276999"/>
          </a:xfrm>
          <a:prstGeom prst="rect">
            <a:avLst/>
          </a:prstGeom>
          <a:noFill/>
        </p:spPr>
        <p:txBody>
          <a:bodyPr wrap="square" rtlCol="0">
            <a:spAutoFit/>
          </a:bodyPr>
          <a:lstStyle/>
          <a:p>
            <a:r>
              <a:rPr kumimoji="1" lang="ja-JP" altLang="en-US" sz="1200" dirty="0"/>
              <a:t>（</a:t>
            </a:r>
            <a:r>
              <a:rPr kumimoji="1" lang="en-US" altLang="ja-JP" sz="1200" dirty="0" err="1"/>
              <a:t>Fashion</a:t>
            </a:r>
            <a:r>
              <a:rPr lang="en-US" altLang="ja-JP" sz="1200" dirty="0" err="1"/>
              <a:t>MarketingJournal</a:t>
            </a:r>
            <a:r>
              <a:rPr lang="ja-JP" altLang="en-US" sz="1200" dirty="0"/>
              <a:t>調べ）</a:t>
            </a:r>
            <a:endParaRPr kumimoji="1" lang="ja-JP" altLang="en-US" sz="1200" dirty="0"/>
          </a:p>
        </p:txBody>
      </p:sp>
      <p:sp>
        <p:nvSpPr>
          <p:cNvPr id="44" name="テキスト ボックス 43"/>
          <p:cNvSpPr txBox="1"/>
          <p:nvPr/>
        </p:nvSpPr>
        <p:spPr>
          <a:xfrm>
            <a:off x="10283653" y="4927977"/>
            <a:ext cx="1262130" cy="338554"/>
          </a:xfrm>
          <a:prstGeom prst="rect">
            <a:avLst/>
          </a:prstGeom>
          <a:noFill/>
        </p:spPr>
        <p:txBody>
          <a:bodyPr wrap="square" rtlCol="0">
            <a:spAutoFit/>
          </a:bodyPr>
          <a:lstStyle/>
          <a:p>
            <a:r>
              <a:rPr kumimoji="1" lang="en-US" altLang="ja-JP" sz="1600" dirty="0"/>
              <a:t>MA</a:t>
            </a:r>
            <a:r>
              <a:rPr kumimoji="1" lang="ja-JP" altLang="en-US" sz="1600" dirty="0"/>
              <a:t>：</a:t>
            </a:r>
            <a:r>
              <a:rPr kumimoji="1" lang="en-US" altLang="ja-JP" sz="1600" dirty="0"/>
              <a:t>N</a:t>
            </a:r>
            <a:r>
              <a:rPr kumimoji="1" lang="ja-JP" altLang="en-US" sz="1600" dirty="0"/>
              <a:t>＝</a:t>
            </a:r>
            <a:r>
              <a:rPr kumimoji="1" lang="en-US" altLang="ja-JP" sz="1600" dirty="0"/>
              <a:t>829</a:t>
            </a:r>
            <a:endParaRPr kumimoji="1" lang="ja-JP" altLang="en-US" sz="1600" dirty="0"/>
          </a:p>
        </p:txBody>
      </p:sp>
      <p:sp>
        <p:nvSpPr>
          <p:cNvPr id="2" name="テキスト ボックス 1"/>
          <p:cNvSpPr txBox="1"/>
          <p:nvPr/>
        </p:nvSpPr>
        <p:spPr>
          <a:xfrm>
            <a:off x="2657303" y="132922"/>
            <a:ext cx="6987810" cy="584775"/>
          </a:xfrm>
          <a:prstGeom prst="rect">
            <a:avLst/>
          </a:prstGeom>
          <a:noFill/>
        </p:spPr>
        <p:txBody>
          <a:bodyPr wrap="none" rtlCol="0">
            <a:spAutoFit/>
          </a:bodyPr>
          <a:lstStyle/>
          <a:p>
            <a:r>
              <a:rPr kumimoji="1" lang="ja-JP" altLang="en-US" sz="3200" dirty="0">
                <a:solidFill>
                  <a:schemeClr val="bg1"/>
                </a:solidFill>
              </a:rPr>
              <a:t>ユーザーの商品検索における重要項目</a:t>
            </a:r>
          </a:p>
        </p:txBody>
      </p:sp>
      <p:sp>
        <p:nvSpPr>
          <p:cNvPr id="3" name="テキスト ボックス 2"/>
          <p:cNvSpPr txBox="1"/>
          <p:nvPr/>
        </p:nvSpPr>
        <p:spPr>
          <a:xfrm>
            <a:off x="7984481" y="1252948"/>
            <a:ext cx="2115840" cy="338554"/>
          </a:xfrm>
          <a:prstGeom prst="rect">
            <a:avLst/>
          </a:prstGeom>
          <a:noFill/>
        </p:spPr>
        <p:txBody>
          <a:bodyPr wrap="square" rtlCol="0">
            <a:spAutoFit/>
          </a:bodyPr>
          <a:lstStyle/>
          <a:p>
            <a:r>
              <a:rPr lang="ja-JP" altLang="en-US" sz="1600" dirty="0"/>
              <a:t>インフルエンサー型</a:t>
            </a:r>
            <a:endParaRPr kumimoji="1" lang="ja-JP" altLang="en-US" sz="1600" dirty="0"/>
          </a:p>
        </p:txBody>
      </p:sp>
      <p:sp>
        <p:nvSpPr>
          <p:cNvPr id="9" name="正方形/長方形 8"/>
          <p:cNvSpPr/>
          <p:nvPr/>
        </p:nvSpPr>
        <p:spPr>
          <a:xfrm>
            <a:off x="7709257" y="1328277"/>
            <a:ext cx="281192" cy="1756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504050" y="1252381"/>
            <a:ext cx="2391507" cy="338554"/>
          </a:xfrm>
          <a:prstGeom prst="rect">
            <a:avLst/>
          </a:prstGeom>
          <a:noFill/>
        </p:spPr>
        <p:txBody>
          <a:bodyPr wrap="square" rtlCol="0">
            <a:spAutoFit/>
          </a:bodyPr>
          <a:lstStyle/>
          <a:p>
            <a:r>
              <a:rPr lang="ja-JP" altLang="en-US" sz="1600" dirty="0"/>
              <a:t>フォロワー型</a:t>
            </a:r>
            <a:endParaRPr kumimoji="1" lang="ja-JP" altLang="en-US" sz="1600" dirty="0"/>
          </a:p>
        </p:txBody>
      </p:sp>
      <p:sp>
        <p:nvSpPr>
          <p:cNvPr id="12" name="正方形/長方形 11"/>
          <p:cNvSpPr/>
          <p:nvPr/>
        </p:nvSpPr>
        <p:spPr>
          <a:xfrm>
            <a:off x="2204660" y="1328277"/>
            <a:ext cx="295422" cy="175661"/>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10"/>
          <p:cNvSpPr>
            <a:spLocks noGrp="1"/>
          </p:cNvSpPr>
          <p:nvPr>
            <p:ph type="sldNum" sz="quarter" idx="12"/>
          </p:nvPr>
        </p:nvSpPr>
        <p:spPr/>
        <p:txBody>
          <a:bodyPr/>
          <a:lstStyle/>
          <a:p>
            <a:fld id="{A907C92C-AC45-405D-B19C-A99A5FE26F70}" type="slidenum">
              <a:rPr kumimoji="1" lang="ja-JP" altLang="en-US" smtClean="0"/>
              <a:t>20</a:t>
            </a:fld>
            <a:endParaRPr kumimoji="1" lang="ja-JP" altLang="en-US"/>
          </a:p>
        </p:txBody>
      </p:sp>
      <p:sp>
        <p:nvSpPr>
          <p:cNvPr id="13" name="テキスト ボックス 12"/>
          <p:cNvSpPr txBox="1"/>
          <p:nvPr/>
        </p:nvSpPr>
        <p:spPr>
          <a:xfrm>
            <a:off x="126311" y="125729"/>
            <a:ext cx="1465943" cy="369332"/>
          </a:xfrm>
          <a:prstGeom prst="rect">
            <a:avLst/>
          </a:prstGeom>
          <a:noFill/>
        </p:spPr>
        <p:txBody>
          <a:bodyPr wrap="square" rtlCol="0">
            <a:spAutoFit/>
          </a:bodyPr>
          <a:lstStyle/>
          <a:p>
            <a:r>
              <a:rPr kumimoji="1" lang="ja-JP" altLang="en-US" dirty="0">
                <a:solidFill>
                  <a:schemeClr val="bg1"/>
                </a:solidFill>
              </a:rPr>
              <a:t>仮説２導出</a:t>
            </a:r>
          </a:p>
        </p:txBody>
      </p:sp>
    </p:spTree>
    <p:extLst>
      <p:ext uri="{BB962C8B-B14F-4D97-AF65-F5344CB8AC3E}">
        <p14:creationId xmlns:p14="http://schemas.microsoft.com/office/powerpoint/2010/main" val="3745763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168386" y="-182821"/>
            <a:ext cx="6813814" cy="1325563"/>
          </a:xfrm>
        </p:spPr>
        <p:txBody>
          <a:bodyPr>
            <a:normAutofit/>
          </a:bodyPr>
          <a:lstStyle/>
          <a:p>
            <a:r>
              <a:rPr kumimoji="1" lang="ja-JP" altLang="en-US" sz="3200" dirty="0">
                <a:solidFill>
                  <a:schemeClr val="bg1"/>
                </a:solidFill>
              </a:rPr>
              <a:t>口コミサイトと</a:t>
            </a:r>
            <a:r>
              <a:rPr lang="en-US" altLang="ja-JP" sz="3200" dirty="0">
                <a:solidFill>
                  <a:schemeClr val="bg1"/>
                </a:solidFill>
              </a:rPr>
              <a:t>Instagram</a:t>
            </a:r>
            <a:r>
              <a:rPr kumimoji="1" lang="ja-JP" altLang="en-US" sz="3200" dirty="0">
                <a:solidFill>
                  <a:schemeClr val="bg1"/>
                </a:solidFill>
              </a:rPr>
              <a:t>の主な違い</a:t>
            </a:r>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21</a:t>
            </a:fld>
            <a:endParaRPr kumimoji="1" lang="ja-JP" altLang="en-US"/>
          </a:p>
        </p:txBody>
      </p:sp>
      <p:sp>
        <p:nvSpPr>
          <p:cNvPr id="4" name="テキスト ボックス 3"/>
          <p:cNvSpPr txBox="1"/>
          <p:nvPr/>
        </p:nvSpPr>
        <p:spPr>
          <a:xfrm>
            <a:off x="527754" y="5328396"/>
            <a:ext cx="4940275" cy="1015663"/>
          </a:xfrm>
          <a:prstGeom prst="rect">
            <a:avLst/>
          </a:prstGeom>
          <a:noFill/>
        </p:spPr>
        <p:txBody>
          <a:bodyPr wrap="square" rtlCol="0">
            <a:spAutoFit/>
          </a:bodyPr>
          <a:lstStyle/>
          <a:p>
            <a:r>
              <a:rPr kumimoji="1" lang="en-US" altLang="ja-JP" sz="2800" dirty="0"/>
              <a:t>〈</a:t>
            </a:r>
            <a:r>
              <a:rPr kumimoji="1" lang="ja-JP" altLang="en-US" sz="2800" dirty="0"/>
              <a:t>口コミサイト</a:t>
            </a:r>
            <a:r>
              <a:rPr kumimoji="1" lang="en-US" altLang="ja-JP" sz="2800" dirty="0"/>
              <a:t>〉</a:t>
            </a:r>
          </a:p>
          <a:p>
            <a:r>
              <a:rPr lang="ja-JP" altLang="en-US" sz="2400" dirty="0"/>
              <a:t>・プロフィール無し、</a:t>
            </a:r>
            <a:r>
              <a:rPr kumimoji="1" lang="ja-JP" altLang="en-US" sz="3200" dirty="0">
                <a:solidFill>
                  <a:srgbClr val="FF0000"/>
                </a:solidFill>
              </a:rPr>
              <a:t>文字</a:t>
            </a:r>
            <a:r>
              <a:rPr kumimoji="1" lang="ja-JP" altLang="en-US" sz="2400" dirty="0"/>
              <a:t>がメイン</a:t>
            </a:r>
            <a:endParaRPr kumimoji="1" lang="en-US" altLang="ja-JP" sz="2400" dirty="0"/>
          </a:p>
        </p:txBody>
      </p:sp>
      <p:sp>
        <p:nvSpPr>
          <p:cNvPr id="5" name="テキスト ボックス 4"/>
          <p:cNvSpPr txBox="1"/>
          <p:nvPr/>
        </p:nvSpPr>
        <p:spPr>
          <a:xfrm>
            <a:off x="6980153" y="5328396"/>
            <a:ext cx="4541628" cy="1015663"/>
          </a:xfrm>
          <a:prstGeom prst="rect">
            <a:avLst/>
          </a:prstGeom>
          <a:noFill/>
        </p:spPr>
        <p:txBody>
          <a:bodyPr wrap="none" rtlCol="0">
            <a:spAutoFit/>
          </a:bodyPr>
          <a:lstStyle/>
          <a:p>
            <a:r>
              <a:rPr lang="en-US" altLang="ja-JP" sz="2800" dirty="0"/>
              <a:t>〈Instagram〉</a:t>
            </a:r>
          </a:p>
          <a:p>
            <a:r>
              <a:rPr lang="ja-JP" altLang="en-US" sz="2400" dirty="0"/>
              <a:t>・プロフィール有り、</a:t>
            </a:r>
            <a:r>
              <a:rPr lang="ja-JP" altLang="en-US" sz="3200" dirty="0">
                <a:solidFill>
                  <a:srgbClr val="FF0000"/>
                </a:solidFill>
              </a:rPr>
              <a:t>画像</a:t>
            </a:r>
            <a:r>
              <a:rPr kumimoji="1" lang="ja-JP" altLang="en-US" sz="2400" dirty="0"/>
              <a:t>がメイン</a:t>
            </a: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252" y="2563425"/>
            <a:ext cx="6133667" cy="2759482"/>
          </a:xfrm>
          <a:prstGeom prst="rect">
            <a:avLst/>
          </a:prstGeom>
        </p:spPr>
      </p:pic>
      <p:pic>
        <p:nvPicPr>
          <p:cNvPr id="12" name="図 11"/>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2007801" y="1960666"/>
            <a:ext cx="2321169" cy="456116"/>
          </a:xfrm>
          <a:prstGeom prst="rect">
            <a:avLst/>
          </a:prstGeom>
        </p:spPr>
      </p:pic>
      <p:pic>
        <p:nvPicPr>
          <p:cNvPr id="14" name="図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3337" y="1239759"/>
            <a:ext cx="3170195" cy="658425"/>
          </a:xfrm>
          <a:prstGeom prst="rect">
            <a:avLst/>
          </a:prstGeom>
        </p:spPr>
      </p:pic>
      <p:sp>
        <p:nvSpPr>
          <p:cNvPr id="10" name="円/楕円 9"/>
          <p:cNvSpPr/>
          <p:nvPr/>
        </p:nvSpPr>
        <p:spPr>
          <a:xfrm>
            <a:off x="443373" y="2610760"/>
            <a:ext cx="1347328" cy="612659"/>
          </a:xfrm>
          <a:prstGeom prst="ellipse">
            <a:avLst/>
          </a:prstGeom>
          <a:noFill/>
          <a:ln w="38100">
            <a:solidFill>
              <a:srgbClr val="DE5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descr="C:\Users\愛海\AppData\Local\Packages\microsoft.windowscommunicationsapps_8wekyb3d8bbwe\AC\Temp\{B065E6E3-A63A-49FC-8635-47ECE52A50C7}.tmp">
            <a:extLst>
              <a:ext uri="{FF2B5EF4-FFF2-40B4-BE49-F238E27FC236}">
                <a16:creationId xmlns:a16="http://schemas.microsoft.com/office/drawing/2014/main" id="{669E2EAB-7595-41F2-BF6B-F36A743D604E}"/>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933333" y="1926851"/>
            <a:ext cx="2050205" cy="3269319"/>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7F6C4BD4-1885-4C0C-931F-79BCE044310E}"/>
              </a:ext>
            </a:extLst>
          </p:cNvPr>
          <p:cNvSpPr txBox="1"/>
          <p:nvPr/>
        </p:nvSpPr>
        <p:spPr>
          <a:xfrm>
            <a:off x="252972" y="2004058"/>
            <a:ext cx="1122405" cy="369332"/>
          </a:xfrm>
          <a:prstGeom prst="rect">
            <a:avLst/>
          </a:prstGeom>
          <a:noFill/>
        </p:spPr>
        <p:txBody>
          <a:bodyPr wrap="square" rtlCol="0">
            <a:spAutoFit/>
          </a:bodyPr>
          <a:lstStyle/>
          <a:p>
            <a:r>
              <a:rPr kumimoji="1" lang="ja-JP" altLang="en-US" dirty="0"/>
              <a:t>匿名・・・</a:t>
            </a:r>
          </a:p>
        </p:txBody>
      </p:sp>
      <p:cxnSp>
        <p:nvCxnSpPr>
          <p:cNvPr id="11" name="直線コネクタ 10">
            <a:extLst>
              <a:ext uri="{FF2B5EF4-FFF2-40B4-BE49-F238E27FC236}">
                <a16:creationId xmlns:a16="http://schemas.microsoft.com/office/drawing/2014/main" id="{8A5E5CFF-8E91-4DA9-BC4E-E5B8FDA01025}"/>
              </a:ext>
            </a:extLst>
          </p:cNvPr>
          <p:cNvCxnSpPr>
            <a:cxnSpLocks/>
          </p:cNvCxnSpPr>
          <p:nvPr/>
        </p:nvCxnSpPr>
        <p:spPr>
          <a:xfrm>
            <a:off x="642036" y="2335359"/>
            <a:ext cx="172139" cy="291432"/>
          </a:xfrm>
          <a:prstGeom prst="line">
            <a:avLst/>
          </a:prstGeom>
          <a:ln w="28575">
            <a:solidFill>
              <a:srgbClr val="DE50D4"/>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137420" y="193178"/>
            <a:ext cx="1367530" cy="369332"/>
          </a:xfrm>
          <a:prstGeom prst="rect">
            <a:avLst/>
          </a:prstGeom>
          <a:noFill/>
        </p:spPr>
        <p:txBody>
          <a:bodyPr wrap="square" rtlCol="0">
            <a:spAutoFit/>
          </a:bodyPr>
          <a:lstStyle/>
          <a:p>
            <a:r>
              <a:rPr kumimoji="1" lang="ja-JP" altLang="en-US">
                <a:solidFill>
                  <a:schemeClr val="bg1"/>
                </a:solidFill>
              </a:rPr>
              <a:t>仮説２導出</a:t>
            </a:r>
            <a:endParaRPr kumimoji="1" lang="ja-JP" altLang="en-US" dirty="0">
              <a:solidFill>
                <a:schemeClr val="bg1"/>
              </a:solidFill>
            </a:endParaRPr>
          </a:p>
        </p:txBody>
      </p:sp>
    </p:spTree>
    <p:extLst>
      <p:ext uri="{BB962C8B-B14F-4D97-AF65-F5344CB8AC3E}">
        <p14:creationId xmlns:p14="http://schemas.microsoft.com/office/powerpoint/2010/main" val="1307879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爆発 1 15"/>
          <p:cNvSpPr/>
          <p:nvPr/>
        </p:nvSpPr>
        <p:spPr>
          <a:xfrm>
            <a:off x="6022921" y="4965499"/>
            <a:ext cx="2587679" cy="1600411"/>
          </a:xfrm>
          <a:prstGeom prst="irregularSeal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61206" y="5160492"/>
            <a:ext cx="12384868" cy="1477328"/>
          </a:xfrm>
          <a:prstGeom prst="rect">
            <a:avLst/>
          </a:prstGeom>
          <a:noFill/>
        </p:spPr>
        <p:txBody>
          <a:bodyPr wrap="square" rtlCol="0">
            <a:spAutoFit/>
          </a:bodyPr>
          <a:lstStyle/>
          <a:p>
            <a:r>
              <a:rPr kumimoji="1" lang="ja-JP" altLang="en-US" sz="2800" dirty="0">
                <a:solidFill>
                  <a:srgbClr val="FF0000"/>
                </a:solidFill>
              </a:rPr>
              <a:t>文章と画像を比べると</a:t>
            </a:r>
            <a:r>
              <a:rPr kumimoji="1" lang="ja-JP" altLang="en-US" sz="4400" dirty="0">
                <a:solidFill>
                  <a:srgbClr val="FF0000"/>
                </a:solidFill>
              </a:rPr>
              <a:t>画像</a:t>
            </a:r>
            <a:r>
              <a:rPr kumimoji="1" lang="ja-JP" altLang="en-US" sz="2800" dirty="0">
                <a:solidFill>
                  <a:srgbClr val="FF0000"/>
                </a:solidFill>
              </a:rPr>
              <a:t>のほうが   </a:t>
            </a:r>
            <a:r>
              <a:rPr lang="en-US" altLang="ja-JP" sz="6600" dirty="0">
                <a:solidFill>
                  <a:srgbClr val="FF0000"/>
                </a:solidFill>
                <a:latin typeface="Britannic Bold" panose="020B0903060703020204" pitchFamily="34" charset="0"/>
              </a:rPr>
              <a:t>6</a:t>
            </a:r>
            <a:r>
              <a:rPr lang="ja-JP" altLang="en-US" sz="4800" dirty="0">
                <a:solidFill>
                  <a:srgbClr val="FF0000"/>
                </a:solidFill>
              </a:rPr>
              <a:t>万倍 </a:t>
            </a:r>
            <a:r>
              <a:rPr lang="ja-JP" altLang="en-US" sz="2800" dirty="0">
                <a:solidFill>
                  <a:srgbClr val="FF0000"/>
                </a:solidFill>
              </a:rPr>
              <a:t>早く脳内で処理できる</a:t>
            </a:r>
            <a:endParaRPr lang="en-US" altLang="ja-JP" sz="2400" dirty="0">
              <a:solidFill>
                <a:srgbClr val="FF0000"/>
              </a:solidFill>
            </a:endParaRPr>
          </a:p>
          <a:p>
            <a:r>
              <a:rPr lang="ja-JP" altLang="en-US" sz="2400" dirty="0"/>
              <a:t>ことが証明されてる</a:t>
            </a:r>
            <a:endParaRPr kumimoji="1" lang="ja-JP" altLang="en-US" sz="2400" dirty="0"/>
          </a:p>
        </p:txBody>
      </p:sp>
      <p:sp>
        <p:nvSpPr>
          <p:cNvPr id="11" name="思考の吹き出し: 雲形 10">
            <a:extLst>
              <a:ext uri="{FF2B5EF4-FFF2-40B4-BE49-F238E27FC236}">
                <a16:creationId xmlns:a16="http://schemas.microsoft.com/office/drawing/2014/main" id="{D3A0671F-8D76-40A0-BD7D-053E6EBF82E2}"/>
              </a:ext>
            </a:extLst>
          </p:cNvPr>
          <p:cNvSpPr/>
          <p:nvPr/>
        </p:nvSpPr>
        <p:spPr>
          <a:xfrm rot="1167372">
            <a:off x="7396766" y="1511194"/>
            <a:ext cx="4581888" cy="3385527"/>
          </a:xfrm>
          <a:prstGeom prst="cloudCallout">
            <a:avLst>
              <a:gd name="adj1" fmla="val 24222"/>
              <a:gd name="adj2" fmla="val -79904"/>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22</a:t>
            </a:fld>
            <a:endParaRPr kumimoji="1" lang="ja-JP" altLang="en-US"/>
          </a:p>
        </p:txBody>
      </p:sp>
      <p:sp>
        <p:nvSpPr>
          <p:cNvPr id="3" name="正方形/長方形 2"/>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624669" y="159060"/>
            <a:ext cx="3486467" cy="584775"/>
          </a:xfrm>
          <a:prstGeom prst="rect">
            <a:avLst/>
          </a:prstGeom>
          <a:noFill/>
        </p:spPr>
        <p:txBody>
          <a:bodyPr wrap="none" rtlCol="0">
            <a:spAutoFit/>
          </a:bodyPr>
          <a:lstStyle/>
          <a:p>
            <a:r>
              <a:rPr kumimoji="1" lang="en-US" altLang="ja-JP" sz="3200" dirty="0">
                <a:solidFill>
                  <a:schemeClr val="bg1"/>
                </a:solidFill>
              </a:rPr>
              <a:t>Instagram</a:t>
            </a:r>
            <a:r>
              <a:rPr kumimoji="1" lang="ja-JP" altLang="en-US" sz="3200" dirty="0">
                <a:solidFill>
                  <a:schemeClr val="bg1"/>
                </a:solidFill>
              </a:rPr>
              <a:t>の</a:t>
            </a:r>
            <a:r>
              <a:rPr lang="ja-JP" altLang="en-US" sz="3200" dirty="0">
                <a:solidFill>
                  <a:schemeClr val="bg1"/>
                </a:solidFill>
              </a:rPr>
              <a:t>特徴①</a:t>
            </a:r>
            <a:endParaRPr kumimoji="1" lang="ja-JP" altLang="en-US" sz="3200" dirty="0">
              <a:solidFill>
                <a:schemeClr val="bg1"/>
              </a:solidFill>
            </a:endParaRPr>
          </a:p>
        </p:txBody>
      </p:sp>
      <p:sp>
        <p:nvSpPr>
          <p:cNvPr id="6" name="TextBox 10"/>
          <p:cNvSpPr txBox="1">
            <a:spLocks noChangeArrowheads="1"/>
          </p:cNvSpPr>
          <p:nvPr/>
        </p:nvSpPr>
        <p:spPr bwMode="auto">
          <a:xfrm>
            <a:off x="8472597" y="6440781"/>
            <a:ext cx="64277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ja-JP" altLang="en-US" sz="1200" dirty="0"/>
              <a:t>ジョン・メディナー　</a:t>
            </a:r>
            <a:r>
              <a:rPr lang="en-US" altLang="ja-JP" sz="1200" dirty="0"/>
              <a:t>2008</a:t>
            </a:r>
            <a:r>
              <a:rPr lang="ja-JP" altLang="en-US" sz="1200" dirty="0"/>
              <a:t>（ブレイン・ルール）</a:t>
            </a:r>
            <a:endParaRPr lang="en-US" altLang="ja-JP" sz="1200" dirty="0"/>
          </a:p>
        </p:txBody>
      </p:sp>
      <p:sp>
        <p:nvSpPr>
          <p:cNvPr id="7" name="テキスト ボックス 6"/>
          <p:cNvSpPr txBox="1"/>
          <p:nvPr/>
        </p:nvSpPr>
        <p:spPr>
          <a:xfrm>
            <a:off x="129339" y="3716480"/>
            <a:ext cx="2851365" cy="83099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2400" dirty="0">
                <a:solidFill>
                  <a:schemeClr val="tx1"/>
                </a:solidFill>
              </a:rPr>
              <a:t>検索結果が画像で</a:t>
            </a:r>
            <a:endParaRPr kumimoji="1" lang="en-US" altLang="ja-JP" sz="2400" dirty="0">
              <a:solidFill>
                <a:schemeClr val="tx1"/>
              </a:solidFill>
            </a:endParaRPr>
          </a:p>
          <a:p>
            <a:r>
              <a:rPr kumimoji="1" lang="ja-JP" altLang="en-US" sz="2400" dirty="0">
                <a:solidFill>
                  <a:schemeClr val="tx1"/>
                </a:solidFill>
              </a:rPr>
              <a:t>一覧に表示される</a:t>
            </a:r>
            <a:endParaRPr kumimoji="1" lang="ja-JP" altLang="en-US" sz="2000" dirty="0">
              <a:solidFill>
                <a:schemeClr val="tx1"/>
              </a:solidFill>
            </a:endParaRPr>
          </a:p>
        </p:txBody>
      </p:sp>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84410" y="3960277"/>
            <a:ext cx="425888" cy="490435"/>
          </a:xfrm>
          <a:prstGeom prst="rect">
            <a:avLst/>
          </a:prstGeom>
        </p:spPr>
      </p:pic>
      <p:sp>
        <p:nvSpPr>
          <p:cNvPr id="10" name="テキスト ボックス 9"/>
          <p:cNvSpPr txBox="1"/>
          <p:nvPr/>
        </p:nvSpPr>
        <p:spPr>
          <a:xfrm>
            <a:off x="3056771" y="3715406"/>
            <a:ext cx="3135795" cy="461665"/>
          </a:xfrm>
          <a:prstGeom prst="rect">
            <a:avLst/>
          </a:prstGeom>
          <a:noFill/>
          <a:ln>
            <a:noFill/>
          </a:ln>
        </p:spPr>
        <p:txBody>
          <a:bodyPr wrap="none" rtlCol="0">
            <a:spAutoFit/>
          </a:bodyPr>
          <a:lstStyle/>
          <a:p>
            <a:r>
              <a:rPr kumimoji="1" lang="ja-JP" altLang="en-US" sz="2400" u="sng" dirty="0">
                <a:solidFill>
                  <a:srgbClr val="FF0000"/>
                </a:solidFill>
              </a:rPr>
              <a:t>画像優位性効果</a:t>
            </a:r>
            <a:r>
              <a:rPr kumimoji="1" lang="ja-JP" altLang="en-US" sz="2400" dirty="0"/>
              <a:t>が働く</a:t>
            </a:r>
          </a:p>
        </p:txBody>
      </p:sp>
      <p:sp>
        <p:nvSpPr>
          <p:cNvPr id="12" name="テキスト ボックス 11"/>
          <p:cNvSpPr txBox="1"/>
          <p:nvPr/>
        </p:nvSpPr>
        <p:spPr>
          <a:xfrm>
            <a:off x="3517159" y="4208923"/>
            <a:ext cx="4480714" cy="338554"/>
          </a:xfrm>
          <a:prstGeom prst="rect">
            <a:avLst/>
          </a:prstGeom>
          <a:noFill/>
        </p:spPr>
        <p:txBody>
          <a:bodyPr wrap="none" rtlCol="0">
            <a:spAutoFit/>
          </a:bodyPr>
          <a:lstStyle/>
          <a:p>
            <a:r>
              <a:rPr kumimoji="1" lang="ja-JP" altLang="en-US" sz="1600" dirty="0"/>
              <a:t>文字よりも、画像のほうが印象に残るという考え方</a:t>
            </a:r>
          </a:p>
        </p:txBody>
      </p:sp>
      <p:pic>
        <p:nvPicPr>
          <p:cNvPr id="8" name="図 7"/>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rot="1020574">
            <a:off x="9838472" y="2265434"/>
            <a:ext cx="1210704" cy="2152027"/>
          </a:xfrm>
          <a:prstGeom prst="rect">
            <a:avLst/>
          </a:prstGeom>
          <a:ln>
            <a:noFill/>
          </a:ln>
          <a:effectLst>
            <a:outerShdw blurRad="292100" dist="139700" dir="2700000" algn="tl" rotWithShape="0">
              <a:srgbClr val="333333">
                <a:alpha val="65000"/>
              </a:srgbClr>
            </a:outerShdw>
          </a:effectLst>
        </p:spPr>
      </p:pic>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12600">
            <a:off x="8442197" y="2469094"/>
            <a:ext cx="996808" cy="1585178"/>
          </a:xfrm>
          <a:prstGeom prst="rect">
            <a:avLst/>
          </a:prstGeom>
          <a:ln>
            <a:noFill/>
          </a:ln>
          <a:effectLst>
            <a:outerShdw blurRad="292100" dist="139700" dir="2700000" algn="tl" rotWithShape="0">
              <a:srgbClr val="333333">
                <a:alpha val="65000"/>
              </a:srgbClr>
            </a:outerShdw>
          </a:effectLst>
        </p:spPr>
      </p:pic>
      <p:pic>
        <p:nvPicPr>
          <p:cNvPr id="14" name="図 13"/>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1915984" y="1419716"/>
            <a:ext cx="1871634" cy="2125771"/>
          </a:xfrm>
          <a:prstGeom prst="rect">
            <a:avLst/>
          </a:prstGeom>
        </p:spPr>
      </p:pic>
      <p:pic>
        <p:nvPicPr>
          <p:cNvPr id="15" name="図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43078" y="1919241"/>
            <a:ext cx="1568791" cy="438586"/>
          </a:xfrm>
          <a:prstGeom prst="rect">
            <a:avLst/>
          </a:prstGeom>
        </p:spPr>
      </p:pic>
      <p:pic>
        <p:nvPicPr>
          <p:cNvPr id="18" name="図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4298" y="1042834"/>
            <a:ext cx="1539542" cy="351036"/>
          </a:xfrm>
          <a:prstGeom prst="rect">
            <a:avLst/>
          </a:prstGeom>
        </p:spPr>
      </p:pic>
      <p:cxnSp>
        <p:nvCxnSpPr>
          <p:cNvPr id="20" name="直線コネクタ 19"/>
          <p:cNvCxnSpPr>
            <a:cxnSpLocks/>
          </p:cNvCxnSpPr>
          <p:nvPr/>
        </p:nvCxnSpPr>
        <p:spPr>
          <a:xfrm>
            <a:off x="3231759" y="4122517"/>
            <a:ext cx="0" cy="2156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cxnSpLocks/>
          </p:cNvCxnSpPr>
          <p:nvPr/>
        </p:nvCxnSpPr>
        <p:spPr>
          <a:xfrm>
            <a:off x="3231759" y="4378200"/>
            <a:ext cx="285400" cy="0"/>
          </a:xfrm>
          <a:prstGeom prst="line">
            <a:avLst/>
          </a:prstGeom>
        </p:spPr>
        <p:style>
          <a:lnRef idx="1">
            <a:schemeClr val="dk1"/>
          </a:lnRef>
          <a:fillRef idx="0">
            <a:schemeClr val="dk1"/>
          </a:fillRef>
          <a:effectRef idx="0">
            <a:schemeClr val="dk1"/>
          </a:effectRef>
          <a:fontRef idx="minor">
            <a:schemeClr val="tx1"/>
          </a:fontRef>
        </p:style>
      </p:cxnSp>
      <p:sp>
        <p:nvSpPr>
          <p:cNvPr id="17" name="テキスト ボックス 16"/>
          <p:cNvSpPr txBox="1"/>
          <p:nvPr/>
        </p:nvSpPr>
        <p:spPr>
          <a:xfrm>
            <a:off x="125230" y="218405"/>
            <a:ext cx="1393700" cy="369332"/>
          </a:xfrm>
          <a:prstGeom prst="rect">
            <a:avLst/>
          </a:prstGeom>
          <a:noFill/>
        </p:spPr>
        <p:txBody>
          <a:bodyPr wrap="square" rtlCol="0">
            <a:spAutoFit/>
          </a:bodyPr>
          <a:lstStyle/>
          <a:p>
            <a:r>
              <a:rPr lang="ja-JP" altLang="en-US" dirty="0">
                <a:solidFill>
                  <a:schemeClr val="bg1"/>
                </a:solidFill>
              </a:rPr>
              <a:t>仮説２導出</a:t>
            </a:r>
            <a:endParaRPr kumimoji="1" lang="ja-JP" altLang="en-US" dirty="0">
              <a:solidFill>
                <a:schemeClr val="bg1"/>
              </a:solidFill>
            </a:endParaRPr>
          </a:p>
        </p:txBody>
      </p:sp>
      <p:sp>
        <p:nvSpPr>
          <p:cNvPr id="19" name="テキスト ボックス 18">
            <a:extLst>
              <a:ext uri="{FF2B5EF4-FFF2-40B4-BE49-F238E27FC236}">
                <a16:creationId xmlns:a16="http://schemas.microsoft.com/office/drawing/2014/main" id="{97EA7BD2-14D1-489E-84F7-39A7B7B6E63D}"/>
              </a:ext>
            </a:extLst>
          </p:cNvPr>
          <p:cNvSpPr txBox="1"/>
          <p:nvPr/>
        </p:nvSpPr>
        <p:spPr>
          <a:xfrm>
            <a:off x="361206" y="5118699"/>
            <a:ext cx="1693092" cy="461665"/>
          </a:xfrm>
          <a:prstGeom prst="rect">
            <a:avLst/>
          </a:prstGeom>
          <a:noFill/>
        </p:spPr>
        <p:txBody>
          <a:bodyPr wrap="none" rtlCol="0">
            <a:spAutoFit/>
          </a:bodyPr>
          <a:lstStyle/>
          <a:p>
            <a:r>
              <a:rPr kumimoji="1" lang="ja-JP" altLang="en-US" sz="2400" dirty="0"/>
              <a:t>目学問では</a:t>
            </a:r>
          </a:p>
        </p:txBody>
      </p:sp>
    </p:spTree>
    <p:extLst>
      <p:ext uri="{BB962C8B-B14F-4D97-AF65-F5344CB8AC3E}">
        <p14:creationId xmlns:p14="http://schemas.microsoft.com/office/powerpoint/2010/main" val="808580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爆発: 8 pt 22">
            <a:extLst>
              <a:ext uri="{FF2B5EF4-FFF2-40B4-BE49-F238E27FC236}">
                <a16:creationId xmlns:a16="http://schemas.microsoft.com/office/drawing/2014/main" id="{A6ED49C2-2AF3-4F32-A54B-10FFBD51E625}"/>
              </a:ext>
            </a:extLst>
          </p:cNvPr>
          <p:cNvSpPr/>
          <p:nvPr/>
        </p:nvSpPr>
        <p:spPr>
          <a:xfrm>
            <a:off x="10698069" y="1684902"/>
            <a:ext cx="1311462" cy="880610"/>
          </a:xfrm>
          <a:prstGeom prst="irregularSeal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吹き出し 18"/>
          <p:cNvSpPr/>
          <p:nvPr/>
        </p:nvSpPr>
        <p:spPr>
          <a:xfrm rot="10800000" flipH="1">
            <a:off x="2685254" y="2368287"/>
            <a:ext cx="3222189" cy="613651"/>
          </a:xfrm>
          <a:prstGeom prst="wedgeRoundRectCallout">
            <a:avLst>
              <a:gd name="adj1" fmla="val -20833"/>
              <a:gd name="adj2" fmla="val 88119"/>
              <a:gd name="adj3" fmla="val 16667"/>
            </a:avLst>
          </a:prstGeom>
          <a:noFill/>
          <a:ln w="28575">
            <a:solidFill>
              <a:srgbClr val="B21E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23</a:t>
            </a:fld>
            <a:endParaRPr kumimoji="1" lang="ja-JP" altLang="en-US" dirty="0"/>
          </a:p>
        </p:txBody>
      </p:sp>
      <p:sp>
        <p:nvSpPr>
          <p:cNvPr id="3" name="正方形/長方形 2"/>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352766" y="151838"/>
            <a:ext cx="3486467" cy="584775"/>
          </a:xfrm>
          <a:prstGeom prst="rect">
            <a:avLst/>
          </a:prstGeom>
          <a:noFill/>
        </p:spPr>
        <p:txBody>
          <a:bodyPr wrap="none" rtlCol="0">
            <a:spAutoFit/>
          </a:bodyPr>
          <a:lstStyle/>
          <a:p>
            <a:r>
              <a:rPr kumimoji="1" lang="en-US" altLang="ja-JP" sz="3200" dirty="0">
                <a:solidFill>
                  <a:schemeClr val="bg1"/>
                </a:solidFill>
              </a:rPr>
              <a:t>Instagram</a:t>
            </a:r>
            <a:r>
              <a:rPr kumimoji="1" lang="ja-JP" altLang="en-US" sz="3200" dirty="0">
                <a:solidFill>
                  <a:schemeClr val="bg1"/>
                </a:solidFill>
              </a:rPr>
              <a:t>の特性②</a:t>
            </a:r>
          </a:p>
        </p:txBody>
      </p:sp>
      <p:sp>
        <p:nvSpPr>
          <p:cNvPr id="5" name="テキスト ボックス 4"/>
          <p:cNvSpPr txBox="1"/>
          <p:nvPr/>
        </p:nvSpPr>
        <p:spPr>
          <a:xfrm>
            <a:off x="269246" y="3084222"/>
            <a:ext cx="2416009" cy="338554"/>
          </a:xfrm>
          <a:prstGeom prst="rect">
            <a:avLst/>
          </a:prstGeom>
          <a:noFill/>
        </p:spPr>
        <p:txBody>
          <a:bodyPr wrap="square" rtlCol="0">
            <a:spAutoFit/>
          </a:bodyPr>
          <a:lstStyle/>
          <a:p>
            <a:r>
              <a:rPr kumimoji="1" lang="ja-JP" altLang="en-US" sz="1600" dirty="0"/>
              <a:t>プロフィール画像</a:t>
            </a:r>
          </a:p>
        </p:txBody>
      </p:sp>
      <p:pic>
        <p:nvPicPr>
          <p:cNvPr id="6" name="図 5"/>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rot="16200000">
            <a:off x="2133671" y="1607612"/>
            <a:ext cx="473447" cy="561742"/>
          </a:xfrm>
          <a:prstGeom prst="rect">
            <a:avLst/>
          </a:prstGeom>
        </p:spPr>
      </p:pic>
      <p:sp>
        <p:nvSpPr>
          <p:cNvPr id="7" name="テキスト ボックス 6"/>
          <p:cNvSpPr txBox="1"/>
          <p:nvPr/>
        </p:nvSpPr>
        <p:spPr>
          <a:xfrm>
            <a:off x="2619583" y="1625636"/>
            <a:ext cx="3165030" cy="461665"/>
          </a:xfrm>
          <a:prstGeom prst="rect">
            <a:avLst/>
          </a:prstGeom>
          <a:noFill/>
        </p:spPr>
        <p:txBody>
          <a:bodyPr wrap="square" rtlCol="0">
            <a:spAutoFit/>
          </a:bodyPr>
          <a:lstStyle/>
          <a:p>
            <a:pPr algn="ctr"/>
            <a:r>
              <a:rPr kumimoji="1" lang="ja-JP" altLang="en-US" sz="2400" dirty="0"/>
              <a:t>画像優位性効果が働く</a:t>
            </a:r>
          </a:p>
        </p:txBody>
      </p:sp>
      <p:sp>
        <p:nvSpPr>
          <p:cNvPr id="8" name="テキスト ボックス 7"/>
          <p:cNvSpPr txBox="1"/>
          <p:nvPr/>
        </p:nvSpPr>
        <p:spPr>
          <a:xfrm>
            <a:off x="6732564" y="2382372"/>
            <a:ext cx="2069036" cy="193899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ja-JP" altLang="en-US" sz="2000" dirty="0"/>
              <a:t>年齢</a:t>
            </a:r>
            <a:endParaRPr kumimoji="1" lang="en-US" altLang="ja-JP" sz="2000" dirty="0"/>
          </a:p>
          <a:p>
            <a:pPr marL="285750" indent="-285750">
              <a:lnSpc>
                <a:spcPct val="150000"/>
              </a:lnSpc>
              <a:buFont typeface="Arial" panose="020B0604020202020204" pitchFamily="34" charset="0"/>
              <a:buChar char="•"/>
            </a:pPr>
            <a:r>
              <a:rPr lang="ja-JP" altLang="en-US" sz="2000" dirty="0"/>
              <a:t>肌の色</a:t>
            </a:r>
            <a:endParaRPr lang="en-US" altLang="ja-JP" sz="2000" dirty="0"/>
          </a:p>
          <a:p>
            <a:pPr marL="285750" indent="-285750">
              <a:lnSpc>
                <a:spcPct val="150000"/>
              </a:lnSpc>
              <a:buFont typeface="Arial" panose="020B0604020202020204" pitchFamily="34" charset="0"/>
              <a:buChar char="•"/>
            </a:pPr>
            <a:r>
              <a:rPr kumimoji="1" lang="ja-JP" altLang="en-US" sz="2000" dirty="0"/>
              <a:t>系統</a:t>
            </a:r>
            <a:endParaRPr kumimoji="1" lang="en-US" altLang="ja-JP" sz="2000" dirty="0"/>
          </a:p>
          <a:p>
            <a:pPr marL="285750" indent="-285750">
              <a:lnSpc>
                <a:spcPct val="150000"/>
              </a:lnSpc>
              <a:buFont typeface="Arial" panose="020B0604020202020204" pitchFamily="34" charset="0"/>
              <a:buChar char="•"/>
            </a:pPr>
            <a:r>
              <a:rPr kumimoji="1" lang="ja-JP" altLang="en-US" sz="2000" dirty="0"/>
              <a:t>生活スタイル</a:t>
            </a:r>
          </a:p>
        </p:txBody>
      </p:sp>
      <p:sp>
        <p:nvSpPr>
          <p:cNvPr id="9" name="テキスト ボックス 8"/>
          <p:cNvSpPr txBox="1"/>
          <p:nvPr/>
        </p:nvSpPr>
        <p:spPr>
          <a:xfrm>
            <a:off x="1565942" y="4930101"/>
            <a:ext cx="10443589" cy="1569660"/>
          </a:xfrm>
          <a:prstGeom prst="rect">
            <a:avLst/>
          </a:prstGeom>
          <a:noFill/>
        </p:spPr>
        <p:txBody>
          <a:bodyPr wrap="square" rtlCol="0">
            <a:spAutoFit/>
          </a:bodyPr>
          <a:lstStyle/>
          <a:p>
            <a:pPr>
              <a:lnSpc>
                <a:spcPct val="150000"/>
              </a:lnSpc>
            </a:pPr>
            <a:r>
              <a:rPr lang="ja-JP" altLang="en-US" sz="2400" b="1" u="sng" dirty="0">
                <a:solidFill>
                  <a:srgbClr val="FF0000"/>
                </a:solidFill>
              </a:rPr>
              <a:t>類似性</a:t>
            </a:r>
            <a:endParaRPr lang="en-US" altLang="ja-JP" sz="2400" u="sng" dirty="0">
              <a:solidFill>
                <a:srgbClr val="FF0000"/>
              </a:solidFill>
            </a:endParaRPr>
          </a:p>
          <a:p>
            <a:pPr>
              <a:lnSpc>
                <a:spcPct val="150000"/>
              </a:lnSpc>
            </a:pPr>
            <a:r>
              <a:rPr lang="ja-JP" altLang="en-US" sz="2000" dirty="0"/>
              <a:t>人間が誰でも持つ傾向として自己と類似した他者を選択する傾向があるとしている　　　　</a:t>
            </a:r>
            <a:r>
              <a:rPr lang="en-US" altLang="ja-JP" sz="2000" dirty="0" err="1"/>
              <a:t>Fastinger</a:t>
            </a:r>
            <a:r>
              <a:rPr lang="ja-JP" altLang="en-US" sz="2000" dirty="0"/>
              <a:t>（</a:t>
            </a:r>
            <a:r>
              <a:rPr lang="en-US" altLang="ja-JP" sz="2000" dirty="0"/>
              <a:t>1954</a:t>
            </a:r>
            <a:r>
              <a:rPr lang="ja-JP" altLang="en-US" sz="2000" dirty="0"/>
              <a:t>）</a:t>
            </a:r>
            <a:endParaRPr kumimoji="1" lang="ja-JP" altLang="en-US" sz="2000" dirty="0"/>
          </a:p>
        </p:txBody>
      </p:sp>
      <p:sp>
        <p:nvSpPr>
          <p:cNvPr id="10" name="テキスト ボックス 9"/>
          <p:cNvSpPr txBox="1"/>
          <p:nvPr/>
        </p:nvSpPr>
        <p:spPr>
          <a:xfrm>
            <a:off x="9073882" y="1319096"/>
            <a:ext cx="2972288" cy="1138773"/>
          </a:xfrm>
          <a:prstGeom prst="rect">
            <a:avLst/>
          </a:prstGeom>
          <a:noFill/>
        </p:spPr>
        <p:txBody>
          <a:bodyPr wrap="none" rtlCol="0">
            <a:spAutoFit/>
          </a:bodyPr>
          <a:lstStyle/>
          <a:p>
            <a:pPr algn="ctr"/>
            <a:r>
              <a:rPr kumimoji="1" lang="ja-JP" altLang="en-US" sz="2800" dirty="0">
                <a:solidFill>
                  <a:srgbClr val="FF0000"/>
                </a:solidFill>
              </a:rPr>
              <a:t>商品</a:t>
            </a:r>
            <a:r>
              <a:rPr lang="ja-JP" altLang="en-US" sz="2800" dirty="0">
                <a:solidFill>
                  <a:srgbClr val="FF0000"/>
                </a:solidFill>
              </a:rPr>
              <a:t>検索</a:t>
            </a:r>
            <a:r>
              <a:rPr kumimoji="1" lang="ja-JP" altLang="en-US" sz="2800" dirty="0">
                <a:solidFill>
                  <a:srgbClr val="FF0000"/>
                </a:solidFill>
              </a:rPr>
              <a:t>に対する</a:t>
            </a:r>
            <a:endParaRPr kumimoji="1" lang="en-US" altLang="ja-JP" sz="2800" dirty="0">
              <a:solidFill>
                <a:srgbClr val="FF0000"/>
              </a:solidFill>
            </a:endParaRPr>
          </a:p>
          <a:p>
            <a:pPr algn="ctr"/>
            <a:r>
              <a:rPr kumimoji="1" lang="ja-JP" altLang="en-US" sz="2800" dirty="0">
                <a:solidFill>
                  <a:srgbClr val="FF0000"/>
                </a:solidFill>
              </a:rPr>
              <a:t>付加価値  </a:t>
            </a:r>
            <a:r>
              <a:rPr kumimoji="1" lang="en-US" altLang="ja-JP" sz="4000" b="1" dirty="0">
                <a:solidFill>
                  <a:srgbClr val="FF0000"/>
                </a:solidFill>
              </a:rPr>
              <a:t>UP</a:t>
            </a:r>
            <a:endParaRPr kumimoji="1" lang="ja-JP" altLang="en-US" sz="2800" b="1" dirty="0">
              <a:solidFill>
                <a:srgbClr val="FF0000"/>
              </a:solidFill>
            </a:endParaRPr>
          </a:p>
        </p:txBody>
      </p:sp>
      <p:pic>
        <p:nvPicPr>
          <p:cNvPr id="15" name="図 14"/>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rot="16200000">
            <a:off x="5809802" y="1577303"/>
            <a:ext cx="473447" cy="561742"/>
          </a:xfrm>
          <a:prstGeom prst="rect">
            <a:avLst/>
          </a:prstGeom>
        </p:spPr>
      </p:pic>
      <p:sp>
        <p:nvSpPr>
          <p:cNvPr id="13" name="テキスト ボックス 12"/>
          <p:cNvSpPr txBox="1"/>
          <p:nvPr/>
        </p:nvSpPr>
        <p:spPr>
          <a:xfrm>
            <a:off x="6175766" y="1635670"/>
            <a:ext cx="2488004" cy="461665"/>
          </a:xfrm>
          <a:prstGeom prst="rect">
            <a:avLst/>
          </a:prstGeom>
          <a:noFill/>
        </p:spPr>
        <p:txBody>
          <a:bodyPr wrap="square" rtlCol="0">
            <a:spAutoFit/>
          </a:bodyPr>
          <a:lstStyle/>
          <a:p>
            <a:pPr algn="ctr"/>
            <a:r>
              <a:rPr lang="ja-JP" altLang="en-US" sz="2400" dirty="0"/>
              <a:t>類似性を見出す</a:t>
            </a:r>
            <a:endParaRPr lang="en-US" altLang="ja-JP" sz="2400" dirty="0"/>
          </a:p>
        </p:txBody>
      </p:sp>
      <p:pic>
        <p:nvPicPr>
          <p:cNvPr id="16" name="図 15"/>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rot="16200000">
            <a:off x="8564877" y="1575596"/>
            <a:ext cx="473447" cy="561742"/>
          </a:xfrm>
          <a:prstGeom prst="rect">
            <a:avLst/>
          </a:prstGeom>
        </p:spPr>
      </p:pic>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616" y="1097524"/>
            <a:ext cx="1725318" cy="1926503"/>
          </a:xfrm>
          <a:prstGeom prst="rect">
            <a:avLst/>
          </a:prstGeom>
        </p:spPr>
      </p:pic>
      <p:sp>
        <p:nvSpPr>
          <p:cNvPr id="18" name="テキスト ボックス 17"/>
          <p:cNvSpPr txBox="1"/>
          <p:nvPr/>
        </p:nvSpPr>
        <p:spPr>
          <a:xfrm>
            <a:off x="2840847" y="2506845"/>
            <a:ext cx="3066597" cy="400110"/>
          </a:xfrm>
          <a:prstGeom prst="rect">
            <a:avLst/>
          </a:prstGeom>
          <a:noFill/>
        </p:spPr>
        <p:txBody>
          <a:bodyPr wrap="square" rtlCol="0">
            <a:spAutoFit/>
          </a:bodyPr>
          <a:lstStyle/>
          <a:p>
            <a:r>
              <a:rPr kumimoji="1" lang="ja-JP" altLang="en-US" sz="2000" dirty="0"/>
              <a:t>素早く認識・イメージできる</a:t>
            </a:r>
          </a:p>
        </p:txBody>
      </p:sp>
      <p:sp>
        <p:nvSpPr>
          <p:cNvPr id="21" name="角丸四角形吹き出し 20"/>
          <p:cNvSpPr/>
          <p:nvPr/>
        </p:nvSpPr>
        <p:spPr>
          <a:xfrm flipV="1">
            <a:off x="6479242" y="2368287"/>
            <a:ext cx="2131358" cy="2089492"/>
          </a:xfrm>
          <a:prstGeom prst="wedgeRoundRectCallout">
            <a:avLst/>
          </a:prstGeom>
          <a:noFill/>
          <a:ln w="28575">
            <a:solidFill>
              <a:srgbClr val="B21E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18207" y="174404"/>
            <a:ext cx="1406769" cy="369332"/>
          </a:xfrm>
          <a:prstGeom prst="rect">
            <a:avLst/>
          </a:prstGeom>
          <a:noFill/>
        </p:spPr>
        <p:txBody>
          <a:bodyPr wrap="square" rtlCol="0">
            <a:spAutoFit/>
          </a:bodyPr>
          <a:lstStyle/>
          <a:p>
            <a:r>
              <a:rPr kumimoji="1" lang="ja-JP" altLang="en-US" dirty="0">
                <a:solidFill>
                  <a:schemeClr val="bg1"/>
                </a:solidFill>
              </a:rPr>
              <a:t>仮説２導出</a:t>
            </a:r>
          </a:p>
        </p:txBody>
      </p:sp>
    </p:spTree>
    <p:extLst>
      <p:ext uri="{BB962C8B-B14F-4D97-AF65-F5344CB8AC3E}">
        <p14:creationId xmlns:p14="http://schemas.microsoft.com/office/powerpoint/2010/main" val="912696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162386" y="-202914"/>
            <a:ext cx="4600369" cy="1325563"/>
          </a:xfrm>
        </p:spPr>
        <p:txBody>
          <a:bodyPr>
            <a:normAutofit/>
          </a:bodyPr>
          <a:lstStyle/>
          <a:p>
            <a:r>
              <a:rPr lang="ja-JP" altLang="en-US" sz="3200" dirty="0">
                <a:solidFill>
                  <a:schemeClr val="bg1"/>
                </a:solidFill>
              </a:rPr>
              <a:t>ネット口コミの有効性</a:t>
            </a:r>
            <a:endParaRPr kumimoji="1" lang="ja-JP" altLang="en-US" sz="3200" dirty="0">
              <a:solidFill>
                <a:schemeClr val="bg1"/>
              </a:solidFill>
            </a:endParaRPr>
          </a:p>
        </p:txBody>
      </p:sp>
      <p:sp>
        <p:nvSpPr>
          <p:cNvPr id="3" name="コンテンツ プレースホルダー 2"/>
          <p:cNvSpPr>
            <a:spLocks noGrp="1"/>
          </p:cNvSpPr>
          <p:nvPr>
            <p:ph idx="1"/>
          </p:nvPr>
        </p:nvSpPr>
        <p:spPr>
          <a:xfrm>
            <a:off x="583530" y="1637096"/>
            <a:ext cx="10770270" cy="1475566"/>
          </a:xfrm>
        </p:spPr>
        <p:txBody>
          <a:bodyPr>
            <a:noAutofit/>
          </a:bodyPr>
          <a:lstStyle/>
          <a:p>
            <a:pPr marL="0" indent="0" algn="ctr">
              <a:lnSpc>
                <a:spcPct val="170000"/>
              </a:lnSpc>
              <a:buNone/>
            </a:pPr>
            <a:r>
              <a:rPr lang="ja-JP" altLang="en-US" sz="3200" dirty="0"/>
              <a:t>ネット</a:t>
            </a:r>
            <a:r>
              <a:rPr kumimoji="1" lang="ja-JP" altLang="en-US" sz="3200" dirty="0"/>
              <a:t>口コミは</a:t>
            </a:r>
            <a:r>
              <a:rPr kumimoji="1" lang="ja-JP" altLang="en-US" sz="3200" dirty="0">
                <a:solidFill>
                  <a:srgbClr val="FF0000"/>
                </a:solidFill>
              </a:rPr>
              <a:t>帰納推論</a:t>
            </a:r>
            <a:r>
              <a:rPr kumimoji="1" lang="ja-JP" altLang="en-US" sz="3200" dirty="0"/>
              <a:t>を</a:t>
            </a:r>
            <a:r>
              <a:rPr lang="ja-JP" altLang="en-US" sz="3200" dirty="0"/>
              <a:t>行う</a:t>
            </a:r>
            <a:r>
              <a:rPr kumimoji="1" lang="ja-JP" altLang="en-US" sz="3200" dirty="0"/>
              <a:t>ことで、他者との類似性を見出したときに発信者の意見からより強い影響を受ける</a:t>
            </a:r>
            <a:endParaRPr kumimoji="1" lang="en-US" altLang="ja-JP" sz="3200" dirty="0"/>
          </a:p>
          <a:p>
            <a:pPr marL="0" indent="0" algn="ctr">
              <a:lnSpc>
                <a:spcPct val="170000"/>
              </a:lnSpc>
              <a:buNone/>
            </a:pPr>
            <a:endParaRPr lang="en-US" altLang="ja-JP" sz="3200" dirty="0"/>
          </a:p>
          <a:p>
            <a:pPr marL="0" indent="0" algn="ctr">
              <a:buNone/>
            </a:pPr>
            <a:endParaRPr lang="en-US" altLang="ja-JP" sz="3200" dirty="0"/>
          </a:p>
          <a:p>
            <a:pPr marL="0" indent="0" algn="ctr">
              <a:buNone/>
            </a:pPr>
            <a:endParaRPr lang="en-US" altLang="ja-JP" sz="600" dirty="0"/>
          </a:p>
          <a:p>
            <a:pPr marL="0" indent="0" algn="ctr">
              <a:buNone/>
            </a:pPr>
            <a:endParaRPr lang="en-US" altLang="ja-JP" sz="600" dirty="0"/>
          </a:p>
          <a:p>
            <a:pPr marL="0" indent="0" algn="ctr">
              <a:buNone/>
            </a:pPr>
            <a:r>
              <a:rPr lang="ja-JP" altLang="en-US" sz="600" dirty="0"/>
              <a:t>　　　　</a:t>
            </a:r>
            <a:endParaRPr lang="en-US" altLang="ja-JP" sz="600" dirty="0"/>
          </a:p>
          <a:p>
            <a:pPr marL="0" indent="0" algn="ctr">
              <a:buNone/>
            </a:pPr>
            <a:endParaRPr lang="en-US" altLang="ja-JP" sz="600" dirty="0"/>
          </a:p>
          <a:p>
            <a:pPr marL="0" indent="0" algn="ctr">
              <a:buNone/>
            </a:pPr>
            <a:endParaRPr lang="en-US" altLang="ja-JP" sz="600" dirty="0"/>
          </a:p>
          <a:p>
            <a:pPr marL="0" indent="0" algn="ctr">
              <a:buNone/>
            </a:pPr>
            <a:endParaRPr lang="en-US" altLang="ja-JP" sz="600" dirty="0"/>
          </a:p>
          <a:p>
            <a:pPr marL="0" indent="0" algn="ctr">
              <a:buNone/>
            </a:pPr>
            <a:endParaRPr lang="en-US" altLang="ja-JP" sz="600" dirty="0"/>
          </a:p>
          <a:p>
            <a:pPr marL="0" indent="0" algn="ctr">
              <a:buNone/>
            </a:pPr>
            <a:r>
              <a:rPr lang="ja-JP" altLang="en-US" sz="600" dirty="0"/>
              <a:t>　　　　　　　　　</a:t>
            </a:r>
            <a:endParaRPr kumimoji="1" lang="ja-JP" altLang="en-US" sz="600" dirty="0"/>
          </a:p>
        </p:txBody>
      </p:sp>
      <p:sp>
        <p:nvSpPr>
          <p:cNvPr id="5" name="正方形/長方形 4"/>
          <p:cNvSpPr/>
          <p:nvPr/>
        </p:nvSpPr>
        <p:spPr>
          <a:xfrm>
            <a:off x="6095999" y="5484543"/>
            <a:ext cx="8305800" cy="276999"/>
          </a:xfrm>
          <a:prstGeom prst="rect">
            <a:avLst/>
          </a:prstGeom>
        </p:spPr>
        <p:txBody>
          <a:bodyPr wrap="square">
            <a:spAutoFit/>
          </a:bodyPr>
          <a:lstStyle/>
          <a:p>
            <a:r>
              <a:rPr lang="ja-JP" altLang="en-US" sz="1200" dirty="0"/>
              <a:t>「ネット上のクチコミ情報を介した消費者間の影響伝播のメカニズム」澁谷覚（</a:t>
            </a:r>
            <a:r>
              <a:rPr lang="en-US" altLang="ja-JP" sz="1200" dirty="0"/>
              <a:t>2007</a:t>
            </a:r>
            <a:r>
              <a:rPr lang="ja-JP" altLang="en-US" sz="1200" dirty="0"/>
              <a:t>）</a:t>
            </a:r>
          </a:p>
        </p:txBody>
      </p:sp>
      <p:sp>
        <p:nvSpPr>
          <p:cNvPr id="6" name="テキスト ボックス 5"/>
          <p:cNvSpPr txBox="1"/>
          <p:nvPr/>
        </p:nvSpPr>
        <p:spPr>
          <a:xfrm>
            <a:off x="370680" y="3707470"/>
            <a:ext cx="11176001" cy="1323439"/>
          </a:xfrm>
          <a:prstGeom prst="rect">
            <a:avLst/>
          </a:prstGeom>
          <a:noFill/>
        </p:spPr>
        <p:txBody>
          <a:bodyPr wrap="square" rtlCol="0">
            <a:spAutoFit/>
          </a:bodyPr>
          <a:lstStyle/>
          <a:p>
            <a:r>
              <a:rPr lang="ja-JP" altLang="en-US" sz="2000" u="sng" dirty="0">
                <a:solidFill>
                  <a:srgbClr val="FF0000"/>
                </a:solidFill>
              </a:rPr>
              <a:t>帰納推論</a:t>
            </a:r>
            <a:endParaRPr lang="en-US" altLang="ja-JP" sz="2000" u="sng" dirty="0">
              <a:solidFill>
                <a:srgbClr val="FF0000"/>
              </a:solidFill>
            </a:endParaRPr>
          </a:p>
          <a:p>
            <a:pPr algn="r">
              <a:lnSpc>
                <a:spcPct val="150000"/>
              </a:lnSpc>
            </a:pPr>
            <a:r>
              <a:rPr kumimoji="1" lang="ja-JP" altLang="en-US" sz="2000" dirty="0"/>
              <a:t>現在知り得るカテゴリーに関する知識を拡張することによって未知のカテゴリーを理解しようとする推論</a:t>
            </a:r>
            <a:r>
              <a:rPr lang="en-US" altLang="ja-JP" sz="2000" b="1" dirty="0"/>
              <a:t>                                                                                  </a:t>
            </a:r>
            <a:r>
              <a:rPr kumimoji="1" lang="ja-JP" altLang="en-US" b="1" dirty="0"/>
              <a:t>（</a:t>
            </a:r>
            <a:r>
              <a:rPr kumimoji="1" lang="en-US" altLang="ja-JP" b="1" dirty="0"/>
              <a:t>Holland</a:t>
            </a:r>
            <a:r>
              <a:rPr lang="ja-JP" altLang="en-US" b="1" dirty="0"/>
              <a:t> </a:t>
            </a:r>
            <a:r>
              <a:rPr lang="en-US" altLang="ja-JP" b="1" dirty="0"/>
              <a:t>et al., 1986</a:t>
            </a:r>
            <a:r>
              <a:rPr kumimoji="1" lang="ja-JP" altLang="en-US" b="1" dirty="0"/>
              <a:t>）</a:t>
            </a:r>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24</a:t>
            </a:fld>
            <a:endParaRPr kumimoji="1" lang="ja-JP" altLang="en-US"/>
          </a:p>
        </p:txBody>
      </p:sp>
      <p:sp>
        <p:nvSpPr>
          <p:cNvPr id="7" name="テキスト ボックス 6"/>
          <p:cNvSpPr txBox="1"/>
          <p:nvPr/>
        </p:nvSpPr>
        <p:spPr>
          <a:xfrm>
            <a:off x="71372" y="202652"/>
            <a:ext cx="1319277" cy="369332"/>
          </a:xfrm>
          <a:prstGeom prst="rect">
            <a:avLst/>
          </a:prstGeom>
          <a:noFill/>
        </p:spPr>
        <p:txBody>
          <a:bodyPr wrap="square" rtlCol="0">
            <a:spAutoFit/>
          </a:bodyPr>
          <a:lstStyle/>
          <a:p>
            <a:r>
              <a:rPr kumimoji="1" lang="ja-JP" altLang="en-US" dirty="0">
                <a:solidFill>
                  <a:schemeClr val="bg1"/>
                </a:solidFill>
              </a:rPr>
              <a:t>仮説１導出</a:t>
            </a:r>
          </a:p>
        </p:txBody>
      </p:sp>
    </p:spTree>
    <p:extLst>
      <p:ext uri="{BB962C8B-B14F-4D97-AF65-F5344CB8AC3E}">
        <p14:creationId xmlns:p14="http://schemas.microsoft.com/office/powerpoint/2010/main" val="811459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495726" y="2324101"/>
            <a:ext cx="11200545" cy="2534803"/>
          </a:xfrm>
          <a:prstGeom prst="rect">
            <a:avLst/>
          </a:prstGeom>
          <a:noFill/>
          <a:ln w="38100">
            <a:solidFill>
              <a:srgbClr val="DE5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25</a:t>
            </a:fld>
            <a:endParaRPr kumimoji="1" lang="ja-JP" altLang="en-US"/>
          </a:p>
        </p:txBody>
      </p:sp>
      <p:sp>
        <p:nvSpPr>
          <p:cNvPr id="11" name="テキスト ボックス 10"/>
          <p:cNvSpPr txBox="1"/>
          <p:nvPr/>
        </p:nvSpPr>
        <p:spPr>
          <a:xfrm>
            <a:off x="633047" y="3081669"/>
            <a:ext cx="10850338" cy="1384995"/>
          </a:xfrm>
          <a:prstGeom prst="rect">
            <a:avLst/>
          </a:prstGeom>
          <a:noFill/>
        </p:spPr>
        <p:txBody>
          <a:bodyPr wrap="square" rtlCol="0">
            <a:spAutoFit/>
          </a:bodyPr>
          <a:lstStyle/>
          <a:p>
            <a:pPr>
              <a:lnSpc>
                <a:spcPct val="150000"/>
              </a:lnSpc>
            </a:pPr>
            <a:r>
              <a:rPr kumimoji="1" lang="ja-JP" altLang="en-US" sz="2400" b="1" dirty="0"/>
              <a:t>匿名だからこそインターネット上での表現が気軽なものとなり </a:t>
            </a:r>
            <a:r>
              <a:rPr kumimoji="1" lang="ja-JP" altLang="en-US" sz="3200" b="1" dirty="0">
                <a:solidFill>
                  <a:srgbClr val="FF0000"/>
                </a:solidFill>
              </a:rPr>
              <a:t>無責任な発言 </a:t>
            </a:r>
            <a:r>
              <a:rPr kumimoji="1" lang="ja-JP" altLang="en-US" sz="2400" b="1" dirty="0"/>
              <a:t>が誘発される　　</a:t>
            </a:r>
          </a:p>
        </p:txBody>
      </p:sp>
      <p:sp>
        <p:nvSpPr>
          <p:cNvPr id="12" name="テキスト ボックス 11"/>
          <p:cNvSpPr txBox="1"/>
          <p:nvPr/>
        </p:nvSpPr>
        <p:spPr>
          <a:xfrm>
            <a:off x="3463706" y="2093268"/>
            <a:ext cx="5264583" cy="461665"/>
          </a:xfrm>
          <a:prstGeom prst="rect">
            <a:avLst/>
          </a:prstGeom>
          <a:solidFill>
            <a:schemeClr val="bg1"/>
          </a:solidFill>
        </p:spPr>
        <p:txBody>
          <a:bodyPr wrap="none" rtlCol="0">
            <a:spAutoFit/>
          </a:bodyPr>
          <a:lstStyle/>
          <a:p>
            <a:r>
              <a:rPr kumimoji="1" lang="ja-JP" altLang="en-US" sz="2400" b="1" dirty="0"/>
              <a:t>インターネットにおける匿名言論の価値</a:t>
            </a:r>
          </a:p>
        </p:txBody>
      </p:sp>
      <p:sp>
        <p:nvSpPr>
          <p:cNvPr id="17" name="テキスト ボックス 16"/>
          <p:cNvSpPr txBox="1"/>
          <p:nvPr/>
        </p:nvSpPr>
        <p:spPr>
          <a:xfrm>
            <a:off x="7910732" y="4232081"/>
            <a:ext cx="4281268" cy="338554"/>
          </a:xfrm>
          <a:prstGeom prst="rect">
            <a:avLst/>
          </a:prstGeom>
          <a:noFill/>
        </p:spPr>
        <p:txBody>
          <a:bodyPr wrap="square" rtlCol="0">
            <a:spAutoFit/>
          </a:bodyPr>
          <a:lstStyle/>
          <a:p>
            <a:r>
              <a:rPr kumimoji="1" lang="ja-JP" altLang="en-US" sz="1600" b="1" dirty="0"/>
              <a:t>「インターネットと匿名言論</a:t>
            </a:r>
            <a:r>
              <a:rPr lang="ja-JP" altLang="en-US" sz="1600" b="1" dirty="0"/>
              <a:t>」</a:t>
            </a:r>
            <a:r>
              <a:rPr kumimoji="1" lang="ja-JP" altLang="en-US" sz="1600" b="1" dirty="0"/>
              <a:t>田坂（</a:t>
            </a:r>
            <a:r>
              <a:rPr kumimoji="1" lang="en-US" altLang="ja-JP" sz="1600" b="1" dirty="0"/>
              <a:t>2009</a:t>
            </a:r>
            <a:r>
              <a:rPr kumimoji="1" lang="ja-JP" altLang="en-US" sz="1600" b="1" dirty="0"/>
              <a:t>）</a:t>
            </a:r>
          </a:p>
        </p:txBody>
      </p:sp>
      <p:sp>
        <p:nvSpPr>
          <p:cNvPr id="14" name="タイトル 13"/>
          <p:cNvSpPr>
            <a:spLocks noGrp="1"/>
          </p:cNvSpPr>
          <p:nvPr>
            <p:ph type="title"/>
          </p:nvPr>
        </p:nvSpPr>
        <p:spPr>
          <a:xfrm>
            <a:off x="495725" y="1328303"/>
            <a:ext cx="1836513" cy="670794"/>
          </a:xfrm>
        </p:spPr>
        <p:txBody>
          <a:bodyPr>
            <a:normAutofit/>
          </a:bodyPr>
          <a:lstStyle/>
          <a:p>
            <a:r>
              <a:rPr kumimoji="1" lang="ja-JP" altLang="en-US" sz="3200" dirty="0"/>
              <a:t>しかし、</a:t>
            </a:r>
          </a:p>
        </p:txBody>
      </p:sp>
      <p:sp>
        <p:nvSpPr>
          <p:cNvPr id="5" name="テキスト ボックス 4"/>
          <p:cNvSpPr txBox="1"/>
          <p:nvPr/>
        </p:nvSpPr>
        <p:spPr>
          <a:xfrm>
            <a:off x="119754" y="210519"/>
            <a:ext cx="1294228" cy="369332"/>
          </a:xfrm>
          <a:prstGeom prst="rect">
            <a:avLst/>
          </a:prstGeom>
          <a:noFill/>
        </p:spPr>
        <p:txBody>
          <a:bodyPr wrap="square" rtlCol="0">
            <a:spAutoFit/>
          </a:bodyPr>
          <a:lstStyle/>
          <a:p>
            <a:r>
              <a:rPr kumimoji="1" lang="ja-JP" altLang="en-US" dirty="0">
                <a:solidFill>
                  <a:schemeClr val="bg1"/>
                </a:solidFill>
              </a:rPr>
              <a:t>仮説１導出</a:t>
            </a:r>
          </a:p>
        </p:txBody>
      </p:sp>
      <p:sp>
        <p:nvSpPr>
          <p:cNvPr id="2" name="テキスト ボックス 1">
            <a:extLst>
              <a:ext uri="{FF2B5EF4-FFF2-40B4-BE49-F238E27FC236}">
                <a16:creationId xmlns:a16="http://schemas.microsoft.com/office/drawing/2014/main" id="{D0069E7B-96A4-4252-A5B3-08F5EC706519}"/>
              </a:ext>
            </a:extLst>
          </p:cNvPr>
          <p:cNvSpPr txBox="1"/>
          <p:nvPr/>
        </p:nvSpPr>
        <p:spPr>
          <a:xfrm>
            <a:off x="3222104" y="184105"/>
            <a:ext cx="6070600" cy="584775"/>
          </a:xfrm>
          <a:prstGeom prst="rect">
            <a:avLst/>
          </a:prstGeom>
          <a:noFill/>
        </p:spPr>
        <p:txBody>
          <a:bodyPr wrap="square" rtlCol="0">
            <a:spAutoFit/>
          </a:bodyPr>
          <a:lstStyle/>
          <a:p>
            <a:r>
              <a:rPr kumimoji="1" lang="ja-JP" altLang="en-US" sz="3200" dirty="0">
                <a:solidFill>
                  <a:schemeClr val="bg1"/>
                </a:solidFill>
              </a:rPr>
              <a:t>ネット上口コミサイトのデメリット</a:t>
            </a:r>
          </a:p>
        </p:txBody>
      </p:sp>
    </p:spTree>
    <p:extLst>
      <p:ext uri="{BB962C8B-B14F-4D97-AF65-F5344CB8AC3E}">
        <p14:creationId xmlns:p14="http://schemas.microsoft.com/office/powerpoint/2010/main" val="835223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339D2F3-C506-4592-8C58-648331C20216}"/>
              </a:ext>
            </a:extLst>
          </p:cNvPr>
          <p:cNvSpPr>
            <a:spLocks noGrp="1"/>
          </p:cNvSpPr>
          <p:nvPr>
            <p:ph type="sldNum" sz="quarter" idx="12"/>
          </p:nvPr>
        </p:nvSpPr>
        <p:spPr/>
        <p:txBody>
          <a:bodyPr/>
          <a:lstStyle/>
          <a:p>
            <a:fld id="{A907C92C-AC45-405D-B19C-A99A5FE26F70}" type="slidenum">
              <a:rPr kumimoji="1" lang="ja-JP" altLang="en-US" smtClean="0"/>
              <a:t>26</a:t>
            </a:fld>
            <a:endParaRPr kumimoji="1" lang="ja-JP" altLang="en-US"/>
          </a:p>
        </p:txBody>
      </p:sp>
      <p:grpSp>
        <p:nvGrpSpPr>
          <p:cNvPr id="3" name="グループ化 2">
            <a:extLst>
              <a:ext uri="{FF2B5EF4-FFF2-40B4-BE49-F238E27FC236}">
                <a16:creationId xmlns:a16="http://schemas.microsoft.com/office/drawing/2014/main" id="{24630D53-65F6-4929-B19B-541593477AB2}"/>
              </a:ext>
            </a:extLst>
          </p:cNvPr>
          <p:cNvGrpSpPr/>
          <p:nvPr/>
        </p:nvGrpSpPr>
        <p:grpSpPr>
          <a:xfrm>
            <a:off x="454563" y="852190"/>
            <a:ext cx="11554200" cy="2272724"/>
            <a:chOff x="323943" y="1155173"/>
            <a:chExt cx="11554200" cy="2272724"/>
          </a:xfrm>
        </p:grpSpPr>
        <p:sp>
          <p:nvSpPr>
            <p:cNvPr id="4" name="テキスト ボックス 3">
              <a:extLst>
                <a:ext uri="{FF2B5EF4-FFF2-40B4-BE49-F238E27FC236}">
                  <a16:creationId xmlns:a16="http://schemas.microsoft.com/office/drawing/2014/main" id="{79AE727C-D953-443D-8A06-04A746554AD6}"/>
                </a:ext>
              </a:extLst>
            </p:cNvPr>
            <p:cNvSpPr txBox="1"/>
            <p:nvPr/>
          </p:nvSpPr>
          <p:spPr>
            <a:xfrm>
              <a:off x="323943" y="2781566"/>
              <a:ext cx="1793632"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問題意識</a:t>
              </a:r>
            </a:p>
          </p:txBody>
        </p:sp>
        <p:sp>
          <p:nvSpPr>
            <p:cNvPr id="5" name="テキスト ボックス 4">
              <a:extLst>
                <a:ext uri="{FF2B5EF4-FFF2-40B4-BE49-F238E27FC236}">
                  <a16:creationId xmlns:a16="http://schemas.microsoft.com/office/drawing/2014/main" id="{E4D5873E-628C-495F-86CD-4E342B1C46CE}"/>
                </a:ext>
              </a:extLst>
            </p:cNvPr>
            <p:cNvSpPr txBox="1"/>
            <p:nvPr/>
          </p:nvSpPr>
          <p:spPr>
            <a:xfrm>
              <a:off x="1563577" y="1972027"/>
              <a:ext cx="1107996" cy="461665"/>
            </a:xfrm>
            <a:prstGeom prst="rect">
              <a:avLst/>
            </a:prstGeom>
            <a:noFill/>
          </p:spPr>
          <p:txBody>
            <a:bodyPr wrap="none" rtlCol="0">
              <a:spAutoFit/>
            </a:bodyPr>
            <a:lstStyle/>
            <a:p>
              <a:r>
                <a:rPr lang="ja-JP" altLang="en-US" sz="2400" dirty="0"/>
                <a:t>購買前</a:t>
              </a:r>
              <a:endParaRPr kumimoji="1" lang="ja-JP" altLang="en-US" sz="2400" dirty="0"/>
            </a:p>
          </p:txBody>
        </p:sp>
        <p:sp>
          <p:nvSpPr>
            <p:cNvPr id="6" name="テキスト ボックス 5">
              <a:extLst>
                <a:ext uri="{FF2B5EF4-FFF2-40B4-BE49-F238E27FC236}">
                  <a16:creationId xmlns:a16="http://schemas.microsoft.com/office/drawing/2014/main" id="{EC8B821E-02AB-4A15-A64D-7765D91E83CE}"/>
                </a:ext>
              </a:extLst>
            </p:cNvPr>
            <p:cNvSpPr txBox="1"/>
            <p:nvPr/>
          </p:nvSpPr>
          <p:spPr>
            <a:xfrm>
              <a:off x="8117056" y="1976217"/>
              <a:ext cx="1603717" cy="461665"/>
            </a:xfrm>
            <a:prstGeom prst="rect">
              <a:avLst/>
            </a:prstGeom>
            <a:noFill/>
          </p:spPr>
          <p:txBody>
            <a:bodyPr wrap="square" rtlCol="0">
              <a:spAutoFit/>
            </a:bodyPr>
            <a:lstStyle/>
            <a:p>
              <a:r>
                <a:rPr kumimoji="1" lang="ja-JP" altLang="en-US" sz="2400" dirty="0"/>
                <a:t>購買後</a:t>
              </a:r>
            </a:p>
          </p:txBody>
        </p:sp>
        <p:sp>
          <p:nvSpPr>
            <p:cNvPr id="7" name="テキスト ボックス 6">
              <a:extLst>
                <a:ext uri="{FF2B5EF4-FFF2-40B4-BE49-F238E27FC236}">
                  <a16:creationId xmlns:a16="http://schemas.microsoft.com/office/drawing/2014/main" id="{3C308C9E-1246-46AF-81D5-6258A99F0286}"/>
                </a:ext>
              </a:extLst>
            </p:cNvPr>
            <p:cNvSpPr txBox="1"/>
            <p:nvPr/>
          </p:nvSpPr>
          <p:spPr>
            <a:xfrm>
              <a:off x="2842290" y="2781566"/>
              <a:ext cx="1766666" cy="646331"/>
            </a:xfrm>
            <a:prstGeom prst="rect">
              <a:avLst/>
            </a:prstGeom>
            <a:noFill/>
            <a:ln w="38100">
              <a:solidFill>
                <a:srgbClr val="AA4EE2"/>
              </a:solidFill>
            </a:ln>
          </p:spPr>
          <p:txBody>
            <a:bodyPr wrap="square" rtlCol="0" anchor="ctr">
              <a:spAutoFit/>
            </a:bodyPr>
            <a:lstStyle/>
            <a:p>
              <a:pPr algn="ctr">
                <a:lnSpc>
                  <a:spcPct val="150000"/>
                </a:lnSpc>
              </a:pPr>
              <a:r>
                <a:rPr kumimoji="1" lang="ja-JP" altLang="en-US" sz="2400" dirty="0">
                  <a:solidFill>
                    <a:srgbClr val="FF0000"/>
                  </a:solidFill>
                </a:rPr>
                <a:t>情報探索</a:t>
              </a:r>
            </a:p>
          </p:txBody>
        </p:sp>
        <p:sp>
          <p:nvSpPr>
            <p:cNvPr id="8" name="テキスト ボックス 7">
              <a:extLst>
                <a:ext uri="{FF2B5EF4-FFF2-40B4-BE49-F238E27FC236}">
                  <a16:creationId xmlns:a16="http://schemas.microsoft.com/office/drawing/2014/main" id="{75257D97-7AA1-4FE4-814D-B78267E23344}"/>
                </a:ext>
              </a:extLst>
            </p:cNvPr>
            <p:cNvSpPr txBox="1"/>
            <p:nvPr/>
          </p:nvSpPr>
          <p:spPr>
            <a:xfrm>
              <a:off x="5340476" y="2768979"/>
              <a:ext cx="1792461"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購買決定</a:t>
              </a:r>
            </a:p>
          </p:txBody>
        </p:sp>
        <p:sp>
          <p:nvSpPr>
            <p:cNvPr id="9" name="テキスト ボックス 8">
              <a:extLst>
                <a:ext uri="{FF2B5EF4-FFF2-40B4-BE49-F238E27FC236}">
                  <a16:creationId xmlns:a16="http://schemas.microsoft.com/office/drawing/2014/main" id="{6A47D66C-38F2-46D6-AF83-40EA4DBEA56F}"/>
                </a:ext>
              </a:extLst>
            </p:cNvPr>
            <p:cNvSpPr txBox="1"/>
            <p:nvPr/>
          </p:nvSpPr>
          <p:spPr>
            <a:xfrm>
              <a:off x="7954108" y="2767154"/>
              <a:ext cx="1463040"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再評価</a:t>
              </a:r>
            </a:p>
          </p:txBody>
        </p:sp>
        <p:sp>
          <p:nvSpPr>
            <p:cNvPr id="10" name="テキスト ボックス 9">
              <a:extLst>
                <a:ext uri="{FF2B5EF4-FFF2-40B4-BE49-F238E27FC236}">
                  <a16:creationId xmlns:a16="http://schemas.microsoft.com/office/drawing/2014/main" id="{6AEF6E53-D9D0-492C-918B-76775F3C3B4F}"/>
                </a:ext>
              </a:extLst>
            </p:cNvPr>
            <p:cNvSpPr txBox="1"/>
            <p:nvPr/>
          </p:nvSpPr>
          <p:spPr>
            <a:xfrm>
              <a:off x="10209888" y="2767153"/>
              <a:ext cx="1112518" cy="646331"/>
            </a:xfrm>
            <a:prstGeom prst="rect">
              <a:avLst/>
            </a:prstGeom>
            <a:noFill/>
            <a:ln w="38100">
              <a:solidFill>
                <a:srgbClr val="AA4EE2"/>
              </a:solidFill>
            </a:ln>
          </p:spPr>
          <p:txBody>
            <a:bodyPr wrap="square" rtlCol="0">
              <a:spAutoFit/>
            </a:bodyPr>
            <a:lstStyle/>
            <a:p>
              <a:pPr algn="ctr">
                <a:lnSpc>
                  <a:spcPct val="150000"/>
                </a:lnSpc>
              </a:pPr>
              <a:r>
                <a:rPr kumimoji="1" lang="ja-JP" altLang="en-US" sz="2400" dirty="0"/>
                <a:t>共有</a:t>
              </a:r>
            </a:p>
          </p:txBody>
        </p:sp>
        <p:cxnSp>
          <p:nvCxnSpPr>
            <p:cNvPr id="11" name="直線コネクタ 10">
              <a:extLst>
                <a:ext uri="{FF2B5EF4-FFF2-40B4-BE49-F238E27FC236}">
                  <a16:creationId xmlns:a16="http://schemas.microsoft.com/office/drawing/2014/main" id="{4442791B-B776-4D0D-8F37-99C3F9791148}"/>
                </a:ext>
              </a:extLst>
            </p:cNvPr>
            <p:cNvCxnSpPr/>
            <p:nvPr/>
          </p:nvCxnSpPr>
          <p:spPr>
            <a:xfrm>
              <a:off x="6060494" y="1710491"/>
              <a:ext cx="0" cy="9847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471E983A-1F0F-4ECF-B311-5298155ECB37}"/>
                </a:ext>
              </a:extLst>
            </p:cNvPr>
            <p:cNvSpPr txBox="1"/>
            <p:nvPr/>
          </p:nvSpPr>
          <p:spPr>
            <a:xfrm>
              <a:off x="3704817" y="1155173"/>
              <a:ext cx="8173326" cy="400110"/>
            </a:xfrm>
            <a:prstGeom prst="rect">
              <a:avLst/>
            </a:prstGeom>
            <a:noFill/>
          </p:spPr>
          <p:txBody>
            <a:bodyPr wrap="square" rtlCol="0">
              <a:spAutoFit/>
            </a:bodyPr>
            <a:lstStyle/>
            <a:p>
              <a:r>
                <a:rPr kumimoji="1" lang="en-US" altLang="ja-JP" sz="2000" dirty="0"/>
                <a:t>【AISAS</a:t>
              </a:r>
              <a:r>
                <a:rPr lang="ja-JP" altLang="en-US" sz="2000" dirty="0"/>
                <a:t> と </a:t>
              </a:r>
              <a:r>
                <a:rPr lang="en-US" altLang="ja-JP" sz="2000" dirty="0"/>
                <a:t>EBM</a:t>
              </a:r>
              <a:r>
                <a:rPr lang="ja-JP" altLang="en-US" sz="2000" dirty="0"/>
                <a:t> の購買決定プロセス要約図</a:t>
              </a:r>
              <a:r>
                <a:rPr lang="en-US" altLang="ja-JP" sz="2000" dirty="0"/>
                <a:t>】</a:t>
              </a:r>
              <a:endParaRPr kumimoji="1" lang="ja-JP" altLang="en-US" sz="2000" dirty="0"/>
            </a:p>
          </p:txBody>
        </p:sp>
        <p:cxnSp>
          <p:nvCxnSpPr>
            <p:cNvPr id="13" name="直線矢印コネクタ 12">
              <a:extLst>
                <a:ext uri="{FF2B5EF4-FFF2-40B4-BE49-F238E27FC236}">
                  <a16:creationId xmlns:a16="http://schemas.microsoft.com/office/drawing/2014/main" id="{4AA188D1-FAD3-4F10-B9EF-2CF8BB092923}"/>
                </a:ext>
              </a:extLst>
            </p:cNvPr>
            <p:cNvCxnSpPr>
              <a:cxnSpLocks/>
              <a:stCxn id="4" idx="3"/>
              <a:endCxn id="7" idx="1"/>
            </p:cNvCxnSpPr>
            <p:nvPr/>
          </p:nvCxnSpPr>
          <p:spPr>
            <a:xfrm>
              <a:off x="2117575" y="3104732"/>
              <a:ext cx="724715"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2DD62B4D-5607-4320-A29D-2427D3AFD31D}"/>
                </a:ext>
              </a:extLst>
            </p:cNvPr>
            <p:cNvCxnSpPr>
              <a:cxnSpLocks/>
              <a:stCxn id="7" idx="3"/>
              <a:endCxn id="8" idx="1"/>
            </p:cNvCxnSpPr>
            <p:nvPr/>
          </p:nvCxnSpPr>
          <p:spPr>
            <a:xfrm flipV="1">
              <a:off x="4608956" y="3092145"/>
              <a:ext cx="731520" cy="1258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DF20E52F-5CB2-4433-A49B-A580BC58DF1A}"/>
                </a:ext>
              </a:extLst>
            </p:cNvPr>
            <p:cNvCxnSpPr>
              <a:stCxn id="8" idx="3"/>
              <a:endCxn id="9" idx="1"/>
            </p:cNvCxnSpPr>
            <p:nvPr/>
          </p:nvCxnSpPr>
          <p:spPr>
            <a:xfrm flipV="1">
              <a:off x="7132937" y="3090320"/>
              <a:ext cx="821171" cy="18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5A4B53D6-E55B-424F-988E-98C8E9BFCBFD}"/>
                </a:ext>
              </a:extLst>
            </p:cNvPr>
            <p:cNvCxnSpPr>
              <a:stCxn id="9" idx="3"/>
              <a:endCxn id="10" idx="1"/>
            </p:cNvCxnSpPr>
            <p:nvPr/>
          </p:nvCxnSpPr>
          <p:spPr>
            <a:xfrm flipV="1">
              <a:off x="9417148" y="3090319"/>
              <a:ext cx="792740"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正方形/長方形 16">
            <a:extLst>
              <a:ext uri="{FF2B5EF4-FFF2-40B4-BE49-F238E27FC236}">
                <a16:creationId xmlns:a16="http://schemas.microsoft.com/office/drawing/2014/main" id="{6C1EB370-911A-4F8A-91F1-33AE4B1B1B28}"/>
              </a:ext>
            </a:extLst>
          </p:cNvPr>
          <p:cNvSpPr/>
          <p:nvPr/>
        </p:nvSpPr>
        <p:spPr>
          <a:xfrm>
            <a:off x="0" y="0"/>
            <a:ext cx="12192000" cy="7877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294EB410-7BCC-4566-AA24-94920B5C38DE}"/>
              </a:ext>
            </a:extLst>
          </p:cNvPr>
          <p:cNvSpPr txBox="1"/>
          <p:nvPr/>
        </p:nvSpPr>
        <p:spPr>
          <a:xfrm>
            <a:off x="162915" y="209229"/>
            <a:ext cx="1311924" cy="369332"/>
          </a:xfrm>
          <a:prstGeom prst="rect">
            <a:avLst/>
          </a:prstGeom>
          <a:noFill/>
        </p:spPr>
        <p:txBody>
          <a:bodyPr wrap="square" rtlCol="0">
            <a:spAutoFit/>
          </a:bodyPr>
          <a:lstStyle/>
          <a:p>
            <a:r>
              <a:rPr kumimoji="1" lang="ja-JP" altLang="en-US" dirty="0">
                <a:solidFill>
                  <a:schemeClr val="bg1"/>
                </a:solidFill>
              </a:rPr>
              <a:t>仮説２導出</a:t>
            </a:r>
          </a:p>
        </p:txBody>
      </p:sp>
      <p:sp>
        <p:nvSpPr>
          <p:cNvPr id="22" name="テキスト ボックス 21">
            <a:extLst>
              <a:ext uri="{FF2B5EF4-FFF2-40B4-BE49-F238E27FC236}">
                <a16:creationId xmlns:a16="http://schemas.microsoft.com/office/drawing/2014/main" id="{118975FF-6F72-47AE-A213-B1BCEC3497B6}"/>
              </a:ext>
            </a:extLst>
          </p:cNvPr>
          <p:cNvSpPr txBox="1"/>
          <p:nvPr/>
        </p:nvSpPr>
        <p:spPr>
          <a:xfrm>
            <a:off x="3524866" y="143883"/>
            <a:ext cx="5413594" cy="584775"/>
          </a:xfrm>
          <a:prstGeom prst="rect">
            <a:avLst/>
          </a:prstGeom>
          <a:noFill/>
        </p:spPr>
        <p:txBody>
          <a:bodyPr wrap="square" rtlCol="0">
            <a:spAutoFit/>
          </a:bodyPr>
          <a:lstStyle/>
          <a:p>
            <a:r>
              <a:rPr kumimoji="1" lang="en-US" altLang="ja-JP" sz="3200" dirty="0">
                <a:solidFill>
                  <a:schemeClr val="bg1"/>
                </a:solidFill>
              </a:rPr>
              <a:t>Instagram</a:t>
            </a:r>
            <a:r>
              <a:rPr kumimoji="1" lang="ja-JP" altLang="en-US" sz="3200" dirty="0">
                <a:solidFill>
                  <a:schemeClr val="bg1"/>
                </a:solidFill>
              </a:rPr>
              <a:t>と</a:t>
            </a:r>
            <a:r>
              <a:rPr lang="ja-JP" altLang="en-US" sz="3200" dirty="0">
                <a:solidFill>
                  <a:schemeClr val="bg1"/>
                </a:solidFill>
              </a:rPr>
              <a:t>ネット</a:t>
            </a:r>
            <a:r>
              <a:rPr kumimoji="1" lang="ja-JP" altLang="en-US" sz="3200" dirty="0">
                <a:solidFill>
                  <a:schemeClr val="bg1"/>
                </a:solidFill>
              </a:rPr>
              <a:t>口コミの関係</a:t>
            </a:r>
          </a:p>
        </p:txBody>
      </p:sp>
      <p:sp>
        <p:nvSpPr>
          <p:cNvPr id="24" name="テキスト ボックス 23">
            <a:extLst>
              <a:ext uri="{FF2B5EF4-FFF2-40B4-BE49-F238E27FC236}">
                <a16:creationId xmlns:a16="http://schemas.microsoft.com/office/drawing/2014/main" id="{5968D517-8980-4D34-B651-BF3AF0990136}"/>
              </a:ext>
            </a:extLst>
          </p:cNvPr>
          <p:cNvSpPr txBox="1"/>
          <p:nvPr/>
        </p:nvSpPr>
        <p:spPr>
          <a:xfrm>
            <a:off x="1071335" y="5740797"/>
            <a:ext cx="9968231" cy="584775"/>
          </a:xfrm>
          <a:prstGeom prst="rect">
            <a:avLst/>
          </a:prstGeom>
          <a:noFill/>
        </p:spPr>
        <p:txBody>
          <a:bodyPr wrap="square" rtlCol="0">
            <a:spAutoFit/>
          </a:bodyPr>
          <a:lstStyle/>
          <a:p>
            <a:r>
              <a:rPr kumimoji="1" lang="en-US" altLang="ja-JP" sz="3200" u="sng" dirty="0"/>
              <a:t>Instagram</a:t>
            </a:r>
            <a:r>
              <a:rPr kumimoji="1" lang="ja-JP" altLang="en-US" sz="2800" u="sng" dirty="0"/>
              <a:t>で</a:t>
            </a:r>
            <a:r>
              <a:rPr kumimoji="1" lang="ja-JP" altLang="en-US" sz="2800" u="sng" dirty="0">
                <a:solidFill>
                  <a:srgbClr val="FF0000"/>
                </a:solidFill>
              </a:rPr>
              <a:t>情報探索</a:t>
            </a:r>
            <a:r>
              <a:rPr kumimoji="1" lang="ja-JP" altLang="en-US" sz="2800" u="sng" dirty="0"/>
              <a:t>することで</a:t>
            </a:r>
            <a:r>
              <a:rPr lang="ja-JP" altLang="en-US" sz="2800" u="sng" dirty="0"/>
              <a:t>期待と</a:t>
            </a:r>
            <a:r>
              <a:rPr kumimoji="1" lang="ja-JP" altLang="en-US" sz="2800" u="sng" dirty="0"/>
              <a:t>成果が一致しやすくなる</a:t>
            </a:r>
          </a:p>
        </p:txBody>
      </p:sp>
      <p:sp>
        <p:nvSpPr>
          <p:cNvPr id="25" name="爆発: 8 pt 24">
            <a:extLst>
              <a:ext uri="{FF2B5EF4-FFF2-40B4-BE49-F238E27FC236}">
                <a16:creationId xmlns:a16="http://schemas.microsoft.com/office/drawing/2014/main" id="{6ED7162E-0F0E-4810-8061-D704801F55E0}"/>
              </a:ext>
            </a:extLst>
          </p:cNvPr>
          <p:cNvSpPr/>
          <p:nvPr/>
        </p:nvSpPr>
        <p:spPr>
          <a:xfrm>
            <a:off x="3062220" y="1620939"/>
            <a:ext cx="2439225" cy="1088305"/>
          </a:xfrm>
          <a:prstGeom prst="irregularSeal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DCB7C82B-A6EE-4026-889A-350FFE73CC95}"/>
              </a:ext>
            </a:extLst>
          </p:cNvPr>
          <p:cNvSpPr txBox="1"/>
          <p:nvPr/>
        </p:nvSpPr>
        <p:spPr>
          <a:xfrm>
            <a:off x="3699774" y="1966994"/>
            <a:ext cx="1504335" cy="400110"/>
          </a:xfrm>
          <a:prstGeom prst="rect">
            <a:avLst/>
          </a:prstGeom>
          <a:noFill/>
        </p:spPr>
        <p:txBody>
          <a:bodyPr wrap="square" rtlCol="0">
            <a:spAutoFit/>
          </a:bodyPr>
          <a:lstStyle/>
          <a:p>
            <a:r>
              <a:rPr kumimoji="1" lang="ja-JP" altLang="en-US" sz="2000" dirty="0"/>
              <a:t>期待発生</a:t>
            </a:r>
          </a:p>
        </p:txBody>
      </p:sp>
      <p:sp>
        <p:nvSpPr>
          <p:cNvPr id="28" name="思考の吹き出し: 雲形 27">
            <a:extLst>
              <a:ext uri="{FF2B5EF4-FFF2-40B4-BE49-F238E27FC236}">
                <a16:creationId xmlns:a16="http://schemas.microsoft.com/office/drawing/2014/main" id="{1934C795-09A4-48BE-BA24-BE74F3943C3B}"/>
              </a:ext>
            </a:extLst>
          </p:cNvPr>
          <p:cNvSpPr/>
          <p:nvPr/>
        </p:nvSpPr>
        <p:spPr>
          <a:xfrm rot="11003070">
            <a:off x="2592373" y="3824198"/>
            <a:ext cx="3479715" cy="912882"/>
          </a:xfrm>
          <a:prstGeom prst="cloudCallout">
            <a:avLst>
              <a:gd name="adj1" fmla="val -14194"/>
              <a:gd name="adj2" fmla="val 14515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70B806ED-B14D-48F6-8E84-12B7B5973A2C}"/>
              </a:ext>
            </a:extLst>
          </p:cNvPr>
          <p:cNvSpPr txBox="1"/>
          <p:nvPr/>
        </p:nvSpPr>
        <p:spPr>
          <a:xfrm>
            <a:off x="3044136" y="4125968"/>
            <a:ext cx="2576187" cy="400110"/>
          </a:xfrm>
          <a:prstGeom prst="rect">
            <a:avLst/>
          </a:prstGeom>
          <a:solidFill>
            <a:schemeClr val="bg1"/>
          </a:solidFill>
        </p:spPr>
        <p:txBody>
          <a:bodyPr wrap="square" rtlCol="0">
            <a:spAutoFit/>
          </a:bodyPr>
          <a:lstStyle/>
          <a:p>
            <a:r>
              <a:rPr kumimoji="1" lang="ja-JP" altLang="en-US" sz="2000" dirty="0"/>
              <a:t>期待定着 </a:t>
            </a:r>
            <a:r>
              <a:rPr kumimoji="1" lang="en-US" altLang="ja-JP" sz="2000" dirty="0"/>
              <a:t>or </a:t>
            </a:r>
            <a:r>
              <a:rPr kumimoji="1" lang="ja-JP" altLang="en-US" sz="2000" dirty="0"/>
              <a:t>期待消滅</a:t>
            </a:r>
            <a:r>
              <a:rPr kumimoji="1" lang="en-US" altLang="ja-JP" sz="2000" dirty="0"/>
              <a:t> </a:t>
            </a:r>
            <a:endParaRPr kumimoji="1" lang="ja-JP" altLang="en-US" sz="2000" dirty="0"/>
          </a:p>
        </p:txBody>
      </p:sp>
      <p:sp>
        <p:nvSpPr>
          <p:cNvPr id="38" name="テキスト ボックス 37">
            <a:extLst>
              <a:ext uri="{FF2B5EF4-FFF2-40B4-BE49-F238E27FC236}">
                <a16:creationId xmlns:a16="http://schemas.microsoft.com/office/drawing/2014/main" id="{FEAD2993-E46C-46DC-9C01-3D84CC26749D}"/>
              </a:ext>
            </a:extLst>
          </p:cNvPr>
          <p:cNvSpPr txBox="1"/>
          <p:nvPr/>
        </p:nvSpPr>
        <p:spPr>
          <a:xfrm>
            <a:off x="7263557" y="3348731"/>
            <a:ext cx="833220" cy="461665"/>
          </a:xfrm>
          <a:prstGeom prst="rect">
            <a:avLst/>
          </a:prstGeom>
          <a:noFill/>
        </p:spPr>
        <p:txBody>
          <a:bodyPr wrap="square" rtlCol="0">
            <a:spAutoFit/>
          </a:bodyPr>
          <a:lstStyle/>
          <a:p>
            <a:r>
              <a:rPr kumimoji="1" lang="ja-JP" altLang="en-US" sz="2400" dirty="0"/>
              <a:t>成果</a:t>
            </a:r>
          </a:p>
        </p:txBody>
      </p:sp>
      <p:sp>
        <p:nvSpPr>
          <p:cNvPr id="18" name="正方形/長方形 17">
            <a:extLst>
              <a:ext uri="{FF2B5EF4-FFF2-40B4-BE49-F238E27FC236}">
                <a16:creationId xmlns:a16="http://schemas.microsoft.com/office/drawing/2014/main" id="{0AF0CD56-6A5C-4D11-8724-4AF3C43BA937}"/>
              </a:ext>
            </a:extLst>
          </p:cNvPr>
          <p:cNvSpPr/>
          <p:nvPr/>
        </p:nvSpPr>
        <p:spPr>
          <a:xfrm>
            <a:off x="6576991" y="4411786"/>
            <a:ext cx="5562600" cy="307777"/>
          </a:xfrm>
          <a:prstGeom prst="rect">
            <a:avLst/>
          </a:prstGeom>
        </p:spPr>
        <p:txBody>
          <a:bodyPr wrap="square">
            <a:spAutoFit/>
          </a:bodyPr>
          <a:lstStyle/>
          <a:p>
            <a:r>
              <a:rPr lang="ja-JP" altLang="en-US" sz="1400" dirty="0"/>
              <a:t>「ネット・クチコミが消費者行動に及ぼす影響のメカニズム」蘇文（</a:t>
            </a:r>
            <a:r>
              <a:rPr lang="en-US" altLang="ja-JP" sz="1400" dirty="0"/>
              <a:t>2015</a:t>
            </a:r>
            <a:r>
              <a:rPr lang="ja-JP" altLang="en-US" sz="1400" dirty="0"/>
              <a:t>）</a:t>
            </a:r>
          </a:p>
        </p:txBody>
      </p:sp>
      <p:sp>
        <p:nvSpPr>
          <p:cNvPr id="19" name="吹き出し: 円形 18">
            <a:extLst>
              <a:ext uri="{FF2B5EF4-FFF2-40B4-BE49-F238E27FC236}">
                <a16:creationId xmlns:a16="http://schemas.microsoft.com/office/drawing/2014/main" id="{91EBFF03-4A76-48FC-A14D-E60CFE287C5D}"/>
              </a:ext>
            </a:extLst>
          </p:cNvPr>
          <p:cNvSpPr/>
          <p:nvPr/>
        </p:nvSpPr>
        <p:spPr>
          <a:xfrm rot="306484" flipV="1">
            <a:off x="6942622" y="3187567"/>
            <a:ext cx="1463040" cy="776335"/>
          </a:xfrm>
          <a:prstGeom prst="wedgeEllipseCallout">
            <a:avLst>
              <a:gd name="adj1" fmla="val -21187"/>
              <a:gd name="adj2" fmla="val 833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a:extLst>
              <a:ext uri="{FF2B5EF4-FFF2-40B4-BE49-F238E27FC236}">
                <a16:creationId xmlns:a16="http://schemas.microsoft.com/office/drawing/2014/main" id="{404D31F6-1556-4ACE-B7CF-E5A42376C270}"/>
              </a:ext>
            </a:extLst>
          </p:cNvPr>
          <p:cNvPicPr>
            <a:picLocks noChangeAspect="1"/>
          </p:cNvPicPr>
          <p:nvPr/>
        </p:nvPicPr>
        <p:blipFill>
          <a:blip r:embed="rId2"/>
          <a:stretch>
            <a:fillRect/>
          </a:stretch>
        </p:blipFill>
        <p:spPr>
          <a:xfrm>
            <a:off x="4599920" y="4963695"/>
            <a:ext cx="3182388" cy="670618"/>
          </a:xfrm>
          <a:prstGeom prst="rect">
            <a:avLst/>
          </a:prstGeom>
        </p:spPr>
      </p:pic>
      <p:pic>
        <p:nvPicPr>
          <p:cNvPr id="30" name="図 29">
            <a:extLst>
              <a:ext uri="{FF2B5EF4-FFF2-40B4-BE49-F238E27FC236}">
                <a16:creationId xmlns:a16="http://schemas.microsoft.com/office/drawing/2014/main" id="{67DAEA26-B826-493E-94ED-A5EB879AF82E}"/>
              </a:ext>
            </a:extLst>
          </p:cNvPr>
          <p:cNvPicPr>
            <a:picLocks noChangeAspect="1"/>
          </p:cNvPicPr>
          <p:nvPr/>
        </p:nvPicPr>
        <p:blipFill>
          <a:blip r:embed="rId3"/>
          <a:stretch>
            <a:fillRect/>
          </a:stretch>
        </p:blipFill>
        <p:spPr>
          <a:xfrm>
            <a:off x="4451941" y="4979777"/>
            <a:ext cx="3527539" cy="560881"/>
          </a:xfrm>
          <a:prstGeom prst="rect">
            <a:avLst/>
          </a:prstGeom>
        </p:spPr>
      </p:pic>
    </p:spTree>
    <p:extLst>
      <p:ext uri="{BB962C8B-B14F-4D97-AF65-F5344CB8AC3E}">
        <p14:creationId xmlns:p14="http://schemas.microsoft.com/office/powerpoint/2010/main" val="3493328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33502" y="4308031"/>
            <a:ext cx="526258" cy="697865"/>
          </a:xfrm>
          <a:prstGeom prst="rect">
            <a:avLst/>
          </a:prstGeom>
        </p:spPr>
      </p:pic>
      <p:sp>
        <p:nvSpPr>
          <p:cNvPr id="6" name="テキスト ボックス 5"/>
          <p:cNvSpPr txBox="1"/>
          <p:nvPr/>
        </p:nvSpPr>
        <p:spPr>
          <a:xfrm>
            <a:off x="405912" y="3125502"/>
            <a:ext cx="2764856" cy="584775"/>
          </a:xfrm>
          <a:prstGeom prst="rect">
            <a:avLst/>
          </a:prstGeom>
          <a:noFill/>
        </p:spPr>
        <p:txBody>
          <a:bodyPr wrap="square" rtlCol="0">
            <a:spAutoFit/>
          </a:bodyPr>
          <a:lstStyle/>
          <a:p>
            <a:r>
              <a:rPr kumimoji="1" lang="ja-JP" altLang="en-US" sz="3200" b="1" dirty="0"/>
              <a:t>つまり、</a:t>
            </a:r>
          </a:p>
        </p:txBody>
      </p:sp>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27</a:t>
            </a:fld>
            <a:endParaRPr kumimoji="1" lang="ja-JP" altLang="en-US"/>
          </a:p>
        </p:txBody>
      </p:sp>
      <p:sp>
        <p:nvSpPr>
          <p:cNvPr id="7" name="テキスト ボックス 6"/>
          <p:cNvSpPr txBox="1"/>
          <p:nvPr/>
        </p:nvSpPr>
        <p:spPr>
          <a:xfrm>
            <a:off x="150426" y="192664"/>
            <a:ext cx="1278324" cy="369332"/>
          </a:xfrm>
          <a:prstGeom prst="rect">
            <a:avLst/>
          </a:prstGeom>
          <a:noFill/>
        </p:spPr>
        <p:txBody>
          <a:bodyPr wrap="square" rtlCol="0">
            <a:spAutoFit/>
          </a:bodyPr>
          <a:lstStyle/>
          <a:p>
            <a:r>
              <a:rPr kumimoji="1" lang="ja-JP" altLang="en-US" dirty="0">
                <a:solidFill>
                  <a:schemeClr val="bg1"/>
                </a:solidFill>
              </a:rPr>
              <a:t>仮説２導出</a:t>
            </a:r>
          </a:p>
        </p:txBody>
      </p:sp>
      <p:sp>
        <p:nvSpPr>
          <p:cNvPr id="10" name="テキスト ボックス 9">
            <a:extLst>
              <a:ext uri="{FF2B5EF4-FFF2-40B4-BE49-F238E27FC236}">
                <a16:creationId xmlns:a16="http://schemas.microsoft.com/office/drawing/2014/main" id="{C7445B87-103C-4853-B179-2F2BDEEFEEC8}"/>
              </a:ext>
            </a:extLst>
          </p:cNvPr>
          <p:cNvSpPr txBox="1"/>
          <p:nvPr/>
        </p:nvSpPr>
        <p:spPr>
          <a:xfrm>
            <a:off x="713132" y="3517948"/>
            <a:ext cx="11230448" cy="584775"/>
          </a:xfrm>
          <a:prstGeom prst="rect">
            <a:avLst/>
          </a:prstGeom>
          <a:noFill/>
        </p:spPr>
        <p:txBody>
          <a:bodyPr wrap="square" rtlCol="0">
            <a:spAutoFit/>
          </a:bodyPr>
          <a:lstStyle/>
          <a:p>
            <a:r>
              <a:rPr lang="ja-JP" altLang="en-US" sz="2000" dirty="0"/>
              <a:t>欲しい（期待発生）商品の購買後を想像したとき、満足しそうであれば </a:t>
            </a:r>
            <a:r>
              <a:rPr lang="ja-JP" altLang="en-US" sz="3200" dirty="0">
                <a:solidFill>
                  <a:srgbClr val="FF0000"/>
                </a:solidFill>
              </a:rPr>
              <a:t>期待は定着 </a:t>
            </a:r>
            <a:r>
              <a:rPr lang="ja-JP" altLang="en-US" sz="2000" dirty="0"/>
              <a:t>する</a:t>
            </a:r>
            <a:endParaRPr kumimoji="1" lang="ja-JP" altLang="en-US" sz="2000" dirty="0"/>
          </a:p>
        </p:txBody>
      </p:sp>
      <p:sp>
        <p:nvSpPr>
          <p:cNvPr id="11" name="テキスト ボックス 10">
            <a:extLst>
              <a:ext uri="{FF2B5EF4-FFF2-40B4-BE49-F238E27FC236}">
                <a16:creationId xmlns:a16="http://schemas.microsoft.com/office/drawing/2014/main" id="{C2E13B59-7743-48DC-A80E-A688565EC2BC}"/>
              </a:ext>
            </a:extLst>
          </p:cNvPr>
          <p:cNvSpPr txBox="1"/>
          <p:nvPr/>
        </p:nvSpPr>
        <p:spPr>
          <a:xfrm>
            <a:off x="405912" y="4809530"/>
            <a:ext cx="1466207" cy="646331"/>
          </a:xfrm>
          <a:prstGeom prst="rect">
            <a:avLst/>
          </a:prstGeom>
          <a:noFill/>
        </p:spPr>
        <p:txBody>
          <a:bodyPr wrap="square" rtlCol="0">
            <a:spAutoFit/>
          </a:bodyPr>
          <a:lstStyle/>
          <a:p>
            <a:r>
              <a:rPr kumimoji="1" lang="ja-JP" altLang="en-US" sz="3600" dirty="0"/>
              <a:t>逆に、</a:t>
            </a:r>
          </a:p>
        </p:txBody>
      </p:sp>
      <p:sp>
        <p:nvSpPr>
          <p:cNvPr id="12" name="テキスト ボックス 11">
            <a:extLst>
              <a:ext uri="{FF2B5EF4-FFF2-40B4-BE49-F238E27FC236}">
                <a16:creationId xmlns:a16="http://schemas.microsoft.com/office/drawing/2014/main" id="{174A9F0F-813D-46B8-8299-746E01D2E599}"/>
              </a:ext>
            </a:extLst>
          </p:cNvPr>
          <p:cNvSpPr txBox="1"/>
          <p:nvPr/>
        </p:nvSpPr>
        <p:spPr>
          <a:xfrm>
            <a:off x="830225" y="5363771"/>
            <a:ext cx="10531549" cy="861774"/>
          </a:xfrm>
          <a:prstGeom prst="rect">
            <a:avLst/>
          </a:prstGeom>
          <a:noFill/>
        </p:spPr>
        <p:txBody>
          <a:bodyPr wrap="square" rtlCol="0">
            <a:spAutoFit/>
          </a:bodyPr>
          <a:lstStyle/>
          <a:p>
            <a:r>
              <a:rPr kumimoji="1" lang="ja-JP" altLang="en-US" dirty="0"/>
              <a:t>欲しい（期待発生）商品の購買後を想像したとき、自分に必要ではないかな？と、満足を想像できない場合に</a:t>
            </a:r>
            <a:r>
              <a:rPr kumimoji="1" lang="ja-JP" altLang="en-US" sz="3200" dirty="0">
                <a:solidFill>
                  <a:srgbClr val="FF0000"/>
                </a:solidFill>
              </a:rPr>
              <a:t>期待は消滅 </a:t>
            </a:r>
            <a:r>
              <a:rPr kumimoji="1" lang="ja-JP" altLang="en-US" dirty="0"/>
              <a:t>する</a:t>
            </a:r>
          </a:p>
        </p:txBody>
      </p:sp>
      <p:sp>
        <p:nvSpPr>
          <p:cNvPr id="3" name="テキスト ボックス 2">
            <a:extLst>
              <a:ext uri="{FF2B5EF4-FFF2-40B4-BE49-F238E27FC236}">
                <a16:creationId xmlns:a16="http://schemas.microsoft.com/office/drawing/2014/main" id="{EB321886-DBCE-4865-B5C8-1D1191FF7267}"/>
              </a:ext>
            </a:extLst>
          </p:cNvPr>
          <p:cNvSpPr txBox="1"/>
          <p:nvPr/>
        </p:nvSpPr>
        <p:spPr>
          <a:xfrm>
            <a:off x="8468625" y="6009330"/>
            <a:ext cx="5378450" cy="261610"/>
          </a:xfrm>
          <a:prstGeom prst="rect">
            <a:avLst/>
          </a:prstGeom>
          <a:noFill/>
        </p:spPr>
        <p:txBody>
          <a:bodyPr wrap="square" rtlCol="0">
            <a:spAutoFit/>
          </a:bodyPr>
          <a:lstStyle/>
          <a:p>
            <a:r>
              <a:rPr kumimoji="1" lang="ja-JP" altLang="en-US" sz="1100" dirty="0"/>
              <a:t>「マーケティングにおける期待の重要性」森藤ちひろ</a:t>
            </a:r>
          </a:p>
        </p:txBody>
      </p:sp>
      <p:sp>
        <p:nvSpPr>
          <p:cNvPr id="5" name="正方形/長方形 4"/>
          <p:cNvSpPr/>
          <p:nvPr/>
        </p:nvSpPr>
        <p:spPr>
          <a:xfrm>
            <a:off x="1529992" y="1971531"/>
            <a:ext cx="9428981" cy="523220"/>
          </a:xfrm>
          <a:prstGeom prst="rect">
            <a:avLst/>
          </a:prstGeom>
        </p:spPr>
        <p:txBody>
          <a:bodyPr wrap="square">
            <a:spAutoFit/>
          </a:bodyPr>
          <a:lstStyle/>
          <a:p>
            <a:r>
              <a:rPr lang="ja-JP" altLang="en-US" sz="1400" dirty="0"/>
              <a:t>期待は希望や願いなどを含み、ニーズと重複することが多く、予測の期待と満足に類似した期待の両側面を持っている　　　　　</a:t>
            </a:r>
            <a:endParaRPr lang="en-US" altLang="ja-JP" sz="1400" dirty="0"/>
          </a:p>
          <a:p>
            <a:pPr algn="r"/>
            <a:r>
              <a:rPr lang="ja-JP" altLang="en-US" sz="1400" dirty="0"/>
              <a:t>「</a:t>
            </a:r>
            <a:r>
              <a:rPr lang="en-US" altLang="ja-JP" sz="1400" dirty="0"/>
              <a:t>Oliver</a:t>
            </a:r>
            <a:r>
              <a:rPr lang="ja-JP" altLang="en-US" sz="1400" dirty="0"/>
              <a:t>」（</a:t>
            </a:r>
            <a:r>
              <a:rPr lang="en-US" altLang="ja-JP" sz="1400" dirty="0"/>
              <a:t>1985</a:t>
            </a:r>
            <a:r>
              <a:rPr lang="ja-JP" altLang="en-US" sz="1400" dirty="0"/>
              <a:t>）</a:t>
            </a:r>
          </a:p>
        </p:txBody>
      </p:sp>
      <p:sp>
        <p:nvSpPr>
          <p:cNvPr id="13" name="四角形: 角を丸くする 8">
            <a:extLst>
              <a:ext uri="{FF2B5EF4-FFF2-40B4-BE49-F238E27FC236}">
                <a16:creationId xmlns:a16="http://schemas.microsoft.com/office/drawing/2014/main" id="{54AD6CD2-4710-4542-B1A7-4068D6B446C9}"/>
              </a:ext>
            </a:extLst>
          </p:cNvPr>
          <p:cNvSpPr/>
          <p:nvPr/>
        </p:nvSpPr>
        <p:spPr>
          <a:xfrm>
            <a:off x="1058357" y="1605568"/>
            <a:ext cx="10214784" cy="1037661"/>
          </a:xfrm>
          <a:prstGeom prst="roundRect">
            <a:avLst>
              <a:gd name="adj" fmla="val 50000"/>
            </a:avLst>
          </a:prstGeom>
          <a:noFill/>
          <a:ln w="38100">
            <a:solidFill>
              <a:srgbClr val="DE5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p:cNvSpPr/>
          <p:nvPr/>
        </p:nvSpPr>
        <p:spPr>
          <a:xfrm>
            <a:off x="5234224" y="1374735"/>
            <a:ext cx="1723549" cy="461665"/>
          </a:xfrm>
          <a:prstGeom prst="rect">
            <a:avLst/>
          </a:prstGeom>
          <a:solidFill>
            <a:schemeClr val="bg1"/>
          </a:solidFill>
        </p:spPr>
        <p:txBody>
          <a:bodyPr wrap="none">
            <a:spAutoFit/>
          </a:bodyPr>
          <a:lstStyle/>
          <a:p>
            <a:r>
              <a:rPr lang="ja-JP" altLang="en-US" sz="2400" dirty="0"/>
              <a:t>期待の定義</a:t>
            </a:r>
          </a:p>
        </p:txBody>
      </p:sp>
      <p:sp>
        <p:nvSpPr>
          <p:cNvPr id="4" name="テキスト ボックス 3">
            <a:extLst>
              <a:ext uri="{FF2B5EF4-FFF2-40B4-BE49-F238E27FC236}">
                <a16:creationId xmlns:a16="http://schemas.microsoft.com/office/drawing/2014/main" id="{C9D601DD-620D-420B-9A93-F1517EE6253F}"/>
              </a:ext>
            </a:extLst>
          </p:cNvPr>
          <p:cNvSpPr txBox="1"/>
          <p:nvPr/>
        </p:nvSpPr>
        <p:spPr>
          <a:xfrm>
            <a:off x="5514974" y="138498"/>
            <a:ext cx="1162050" cy="584775"/>
          </a:xfrm>
          <a:prstGeom prst="rect">
            <a:avLst/>
          </a:prstGeom>
          <a:noFill/>
        </p:spPr>
        <p:txBody>
          <a:bodyPr wrap="square" rtlCol="0">
            <a:spAutoFit/>
          </a:bodyPr>
          <a:lstStyle/>
          <a:p>
            <a:r>
              <a:rPr kumimoji="1" lang="ja-JP" altLang="en-US" sz="3200" dirty="0">
                <a:solidFill>
                  <a:schemeClr val="bg1"/>
                </a:solidFill>
              </a:rPr>
              <a:t>期待</a:t>
            </a:r>
          </a:p>
        </p:txBody>
      </p:sp>
    </p:spTree>
    <p:extLst>
      <p:ext uri="{BB962C8B-B14F-4D97-AF65-F5344CB8AC3E}">
        <p14:creationId xmlns:p14="http://schemas.microsoft.com/office/powerpoint/2010/main" val="4155129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descr="https://eprints.lib.hokudai.ac.jp/dspace/bitstream/2115/59657/1/Wen_Su.pdf - Windows Internet Explore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752766" y="2159565"/>
            <a:ext cx="10261599" cy="2861690"/>
          </a:xfrm>
          <a:prstGeom prst="rect">
            <a:avLst/>
          </a:prstGeom>
        </p:spPr>
      </p:pic>
      <p:cxnSp>
        <p:nvCxnSpPr>
          <p:cNvPr id="6" name="直線矢印コネクタ 5"/>
          <p:cNvCxnSpPr/>
          <p:nvPr/>
        </p:nvCxnSpPr>
        <p:spPr>
          <a:xfrm>
            <a:off x="2917372" y="3165998"/>
            <a:ext cx="0" cy="787522"/>
          </a:xfrm>
          <a:prstGeom prst="straightConnector1">
            <a:avLst/>
          </a:prstGeom>
          <a:ln w="76200">
            <a:solidFill>
              <a:srgbClr val="AA4EE2"/>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flipV="1">
            <a:off x="3592184" y="3800023"/>
            <a:ext cx="5913272" cy="427388"/>
          </a:xfrm>
          <a:prstGeom prst="straightConnector1">
            <a:avLst/>
          </a:prstGeom>
          <a:ln w="76200">
            <a:solidFill>
              <a:srgbClr val="AA4EE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V="1">
            <a:off x="3606727" y="3490735"/>
            <a:ext cx="1508294" cy="697332"/>
          </a:xfrm>
          <a:prstGeom prst="straightConnector1">
            <a:avLst/>
          </a:prstGeom>
          <a:ln w="76200">
            <a:solidFill>
              <a:srgbClr val="AA4EE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cxnSpLocks/>
          </p:cNvCxnSpPr>
          <p:nvPr/>
        </p:nvCxnSpPr>
        <p:spPr>
          <a:xfrm>
            <a:off x="3574752" y="2843937"/>
            <a:ext cx="5930704" cy="333982"/>
          </a:xfrm>
          <a:prstGeom prst="straightConnector1">
            <a:avLst/>
          </a:prstGeom>
          <a:ln w="76200">
            <a:solidFill>
              <a:srgbClr val="FF33CC"/>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752766" y="5341433"/>
            <a:ext cx="8327921" cy="400110"/>
          </a:xfrm>
          <a:prstGeom prst="rect">
            <a:avLst/>
          </a:prstGeom>
          <a:noFill/>
        </p:spPr>
        <p:txBody>
          <a:bodyPr wrap="none" rtlCol="0">
            <a:spAutoFit/>
          </a:bodyPr>
          <a:lstStyle/>
          <a:p>
            <a:r>
              <a:rPr kumimoji="1" lang="ja-JP" altLang="en-US" sz="2000" dirty="0"/>
              <a:t>満足・・・購買後に顧客が持つ</a:t>
            </a:r>
            <a:r>
              <a:rPr kumimoji="1" lang="ja-JP" altLang="en-US" sz="2000" u="sng" dirty="0">
                <a:solidFill>
                  <a:srgbClr val="FF0000"/>
                </a:solidFill>
              </a:rPr>
              <a:t>交換客体</a:t>
            </a:r>
            <a:r>
              <a:rPr kumimoji="1" lang="ja-JP" altLang="en-US" sz="2000" dirty="0"/>
              <a:t>に対する態度のこと　　　山本（</a:t>
            </a:r>
            <a:r>
              <a:rPr kumimoji="1" lang="en-US" altLang="ja-JP" sz="2000" dirty="0"/>
              <a:t>1990</a:t>
            </a:r>
            <a:r>
              <a:rPr kumimoji="1" lang="ja-JP" altLang="en-US" sz="2000" dirty="0"/>
              <a:t>）</a:t>
            </a:r>
            <a:endParaRPr kumimoji="1" lang="en-US" altLang="ja-JP" sz="2000" dirty="0"/>
          </a:p>
        </p:txBody>
      </p:sp>
      <p:sp>
        <p:nvSpPr>
          <p:cNvPr id="22" name="テキスト ボックス 21"/>
          <p:cNvSpPr txBox="1"/>
          <p:nvPr/>
        </p:nvSpPr>
        <p:spPr>
          <a:xfrm>
            <a:off x="4458145" y="5797603"/>
            <a:ext cx="3515706" cy="338554"/>
          </a:xfrm>
          <a:prstGeom prst="rect">
            <a:avLst/>
          </a:prstGeom>
          <a:noFill/>
        </p:spPr>
        <p:txBody>
          <a:bodyPr wrap="none" rtlCol="0">
            <a:spAutoFit/>
          </a:bodyPr>
          <a:lstStyle/>
          <a:p>
            <a:r>
              <a:rPr kumimoji="1" lang="ja-JP" altLang="en-US" sz="1600" dirty="0"/>
              <a:t>購買前と購買後の心理的な葛藤のこと</a:t>
            </a:r>
          </a:p>
        </p:txBody>
      </p:sp>
      <p:cxnSp>
        <p:nvCxnSpPr>
          <p:cNvPr id="23" name="直線矢印コネクタ 22"/>
          <p:cNvCxnSpPr/>
          <p:nvPr/>
        </p:nvCxnSpPr>
        <p:spPr>
          <a:xfrm>
            <a:off x="3611679" y="2844255"/>
            <a:ext cx="1508294" cy="661198"/>
          </a:xfrm>
          <a:prstGeom prst="straightConnector1">
            <a:avLst/>
          </a:prstGeom>
          <a:ln w="76200">
            <a:solidFill>
              <a:srgbClr val="FF33CC"/>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752766" y="1212150"/>
            <a:ext cx="10686468" cy="1138773"/>
          </a:xfrm>
          <a:prstGeom prst="rect">
            <a:avLst/>
          </a:prstGeom>
          <a:noFill/>
        </p:spPr>
        <p:txBody>
          <a:bodyPr wrap="square" rtlCol="0">
            <a:spAutoFit/>
          </a:bodyPr>
          <a:lstStyle/>
          <a:p>
            <a:r>
              <a:rPr kumimoji="1" lang="ja-JP" altLang="en-US" sz="2400" dirty="0"/>
              <a:t>商品 </a:t>
            </a:r>
            <a:r>
              <a:rPr kumimoji="1" lang="ja-JP" altLang="en-US" sz="2400" u="sng" dirty="0">
                <a:solidFill>
                  <a:srgbClr val="FF33CC"/>
                </a:solidFill>
              </a:rPr>
              <a:t>購買前の期待 </a:t>
            </a:r>
            <a:r>
              <a:rPr kumimoji="1" lang="ja-JP" altLang="en-US" sz="2400" dirty="0"/>
              <a:t>と </a:t>
            </a:r>
            <a:r>
              <a:rPr kumimoji="1" lang="ja-JP" altLang="en-US" sz="2400" u="sng" dirty="0">
                <a:solidFill>
                  <a:srgbClr val="AA4EE2"/>
                </a:solidFill>
              </a:rPr>
              <a:t>購買後に感じられた成果（パフォーマンス効果）</a:t>
            </a:r>
            <a:r>
              <a:rPr lang="ja-JP" altLang="en-US" sz="2400" dirty="0"/>
              <a:t>の不一致の程度によって消費者満足が評価される　　　　　　　　　　　　　　　　　　　</a:t>
            </a:r>
            <a:endParaRPr lang="en-US" altLang="ja-JP" sz="2400" dirty="0"/>
          </a:p>
          <a:p>
            <a:pPr algn="r"/>
            <a:r>
              <a:rPr kumimoji="1" lang="en-US" altLang="ja-JP" sz="2000" dirty="0"/>
              <a:t>Oliver </a:t>
            </a:r>
            <a:r>
              <a:rPr kumimoji="1" lang="ja-JP" altLang="en-US" sz="2000" dirty="0"/>
              <a:t>（</a:t>
            </a:r>
            <a:r>
              <a:rPr kumimoji="1" lang="en-US" altLang="ja-JP" sz="2000" dirty="0"/>
              <a:t>1980</a:t>
            </a:r>
            <a:r>
              <a:rPr kumimoji="1" lang="ja-JP" altLang="en-US" sz="2000" dirty="0"/>
              <a:t>）</a:t>
            </a:r>
          </a:p>
        </p:txBody>
      </p:sp>
      <p:cxnSp>
        <p:nvCxnSpPr>
          <p:cNvPr id="27" name="直線コネクタ 26"/>
          <p:cNvCxnSpPr/>
          <p:nvPr/>
        </p:nvCxnSpPr>
        <p:spPr>
          <a:xfrm>
            <a:off x="4152937" y="5666568"/>
            <a:ext cx="0" cy="281342"/>
          </a:xfrm>
          <a:prstGeom prst="line">
            <a:avLst/>
          </a:prstGeom>
        </p:spPr>
        <p:style>
          <a:lnRef idx="1">
            <a:schemeClr val="dk1"/>
          </a:lnRef>
          <a:fillRef idx="0">
            <a:schemeClr val="dk1"/>
          </a:fillRef>
          <a:effectRef idx="0">
            <a:schemeClr val="dk1"/>
          </a:effectRef>
          <a:fontRef idx="minor">
            <a:schemeClr val="tx1"/>
          </a:fontRef>
        </p:style>
      </p:cxnSp>
      <p:cxnSp>
        <p:nvCxnSpPr>
          <p:cNvPr id="30" name="直線コネクタ 29"/>
          <p:cNvCxnSpPr/>
          <p:nvPr/>
        </p:nvCxnSpPr>
        <p:spPr>
          <a:xfrm>
            <a:off x="4152937" y="5947910"/>
            <a:ext cx="316335" cy="0"/>
          </a:xfrm>
          <a:prstGeom prst="line">
            <a:avLst/>
          </a:prstGeom>
        </p:spPr>
        <p:style>
          <a:lnRef idx="1">
            <a:schemeClr val="dk1"/>
          </a:lnRef>
          <a:fillRef idx="0">
            <a:schemeClr val="dk1"/>
          </a:fillRef>
          <a:effectRef idx="0">
            <a:schemeClr val="dk1"/>
          </a:effectRef>
          <a:fontRef idx="minor">
            <a:schemeClr val="tx1"/>
          </a:fontRef>
        </p:style>
      </p:cxnSp>
      <p:sp>
        <p:nvSpPr>
          <p:cNvPr id="35" name="正方形/長方形 34"/>
          <p:cNvSpPr/>
          <p:nvPr/>
        </p:nvSpPr>
        <p:spPr>
          <a:xfrm>
            <a:off x="6548820" y="6192217"/>
            <a:ext cx="7422161" cy="276999"/>
          </a:xfrm>
          <a:prstGeom prst="rect">
            <a:avLst/>
          </a:prstGeom>
        </p:spPr>
        <p:txBody>
          <a:bodyPr wrap="square">
            <a:spAutoFit/>
          </a:bodyPr>
          <a:lstStyle/>
          <a:p>
            <a:r>
              <a:rPr lang="ja-JP" altLang="en-US" sz="1200" dirty="0"/>
              <a:t>「ネット・クチコミが消費者行動に及ぼす影響のメカニズム」蘇文（</a:t>
            </a:r>
            <a:r>
              <a:rPr lang="en-US" altLang="ja-JP" sz="1200" dirty="0"/>
              <a:t>2015</a:t>
            </a:r>
            <a:r>
              <a:rPr lang="ja-JP" altLang="en-US" sz="1200" dirty="0"/>
              <a:t>）</a:t>
            </a:r>
            <a:endParaRPr lang="en-US" altLang="ja-JP" sz="1200" dirty="0"/>
          </a:p>
        </p:txBody>
      </p:sp>
      <p:sp>
        <p:nvSpPr>
          <p:cNvPr id="36" name="正方形/長方形 35"/>
          <p:cNvSpPr/>
          <p:nvPr/>
        </p:nvSpPr>
        <p:spPr>
          <a:xfrm>
            <a:off x="3125600" y="4654183"/>
            <a:ext cx="2470548" cy="369332"/>
          </a:xfrm>
          <a:prstGeom prst="rect">
            <a:avLst/>
          </a:prstGeom>
        </p:spPr>
        <p:txBody>
          <a:bodyPr wrap="none">
            <a:spAutoFit/>
          </a:bodyPr>
          <a:lstStyle/>
          <a:p>
            <a:r>
              <a:rPr lang="ja-JP" altLang="en-US" dirty="0"/>
              <a:t>消費者の主観的な感知</a:t>
            </a:r>
          </a:p>
        </p:txBody>
      </p:sp>
      <p:sp>
        <p:nvSpPr>
          <p:cNvPr id="37" name="円/楕円 36"/>
          <p:cNvSpPr/>
          <p:nvPr/>
        </p:nvSpPr>
        <p:spPr>
          <a:xfrm>
            <a:off x="2460172" y="3981362"/>
            <a:ext cx="914400" cy="5225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p:nvCxnSpPr>
        <p:spPr>
          <a:xfrm>
            <a:off x="2922057" y="4516289"/>
            <a:ext cx="292365" cy="303679"/>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sp>
        <p:nvSpPr>
          <p:cNvPr id="3" name="テキスト ボックス 2"/>
          <p:cNvSpPr txBox="1"/>
          <p:nvPr/>
        </p:nvSpPr>
        <p:spPr>
          <a:xfrm>
            <a:off x="5002023" y="148740"/>
            <a:ext cx="2617978" cy="584775"/>
          </a:xfrm>
          <a:prstGeom prst="rect">
            <a:avLst/>
          </a:prstGeom>
          <a:noFill/>
        </p:spPr>
        <p:txBody>
          <a:bodyPr wrap="square" rtlCol="0">
            <a:spAutoFit/>
          </a:bodyPr>
          <a:lstStyle/>
          <a:p>
            <a:r>
              <a:rPr kumimoji="1" lang="ja-JP" altLang="en-US" sz="3200" dirty="0">
                <a:solidFill>
                  <a:schemeClr val="bg1"/>
                </a:solidFill>
              </a:rPr>
              <a:t>期待と成果</a:t>
            </a:r>
          </a:p>
        </p:txBody>
      </p:sp>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28</a:t>
            </a:fld>
            <a:endParaRPr kumimoji="1" lang="ja-JP" altLang="en-US" dirty="0"/>
          </a:p>
        </p:txBody>
      </p:sp>
      <p:sp>
        <p:nvSpPr>
          <p:cNvPr id="5" name="テキスト ボックス 4"/>
          <p:cNvSpPr txBox="1"/>
          <p:nvPr/>
        </p:nvSpPr>
        <p:spPr>
          <a:xfrm>
            <a:off x="116275" y="232548"/>
            <a:ext cx="1272982" cy="369332"/>
          </a:xfrm>
          <a:prstGeom prst="rect">
            <a:avLst/>
          </a:prstGeom>
          <a:noFill/>
        </p:spPr>
        <p:txBody>
          <a:bodyPr wrap="square" rtlCol="0">
            <a:spAutoFit/>
          </a:bodyPr>
          <a:lstStyle/>
          <a:p>
            <a:r>
              <a:rPr kumimoji="1" lang="ja-JP" altLang="en-US" dirty="0">
                <a:solidFill>
                  <a:schemeClr val="bg1"/>
                </a:solidFill>
              </a:rPr>
              <a:t>仮説２導出</a:t>
            </a:r>
          </a:p>
        </p:txBody>
      </p:sp>
    </p:spTree>
    <p:extLst>
      <p:ext uri="{BB962C8B-B14F-4D97-AF65-F5344CB8AC3E}">
        <p14:creationId xmlns:p14="http://schemas.microsoft.com/office/powerpoint/2010/main" val="3155198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0"/>
            <a:ext cx="12192000" cy="7877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724400" y="-242351"/>
            <a:ext cx="10515600" cy="1325563"/>
          </a:xfrm>
        </p:spPr>
        <p:txBody>
          <a:bodyPr>
            <a:normAutofit/>
          </a:bodyPr>
          <a:lstStyle/>
          <a:p>
            <a:r>
              <a:rPr kumimoji="1" lang="ja-JP" altLang="en-US" sz="3200" dirty="0">
                <a:solidFill>
                  <a:schemeClr val="bg1"/>
                </a:solidFill>
              </a:rPr>
              <a:t>仮説導出まとめ</a:t>
            </a:r>
          </a:p>
        </p:txBody>
      </p:sp>
      <p:graphicFrame>
        <p:nvGraphicFramePr>
          <p:cNvPr id="6" name="表 5"/>
          <p:cNvGraphicFramePr>
            <a:graphicFrameLocks noGrp="1"/>
          </p:cNvGraphicFramePr>
          <p:nvPr>
            <p:extLst>
              <p:ext uri="{D42A27DB-BD31-4B8C-83A1-F6EECF244321}">
                <p14:modId xmlns:p14="http://schemas.microsoft.com/office/powerpoint/2010/main" val="305725993"/>
              </p:ext>
            </p:extLst>
          </p:nvPr>
        </p:nvGraphicFramePr>
        <p:xfrm>
          <a:off x="2686929" y="1083213"/>
          <a:ext cx="9349547" cy="5266072"/>
        </p:xfrm>
        <a:graphic>
          <a:graphicData uri="http://schemas.openxmlformats.org/drawingml/2006/table">
            <a:tbl>
              <a:tblPr firstRow="1" bandRow="1">
                <a:tableStyleId>{5C22544A-7EE6-4342-B048-85BDC9FD1C3A}</a:tableStyleId>
              </a:tblPr>
              <a:tblGrid>
                <a:gridCol w="1336431">
                  <a:extLst>
                    <a:ext uri="{9D8B030D-6E8A-4147-A177-3AD203B41FA5}">
                      <a16:colId xmlns:a16="http://schemas.microsoft.com/office/drawing/2014/main" val="20000"/>
                    </a:ext>
                  </a:extLst>
                </a:gridCol>
                <a:gridCol w="1195754">
                  <a:extLst>
                    <a:ext uri="{9D8B030D-6E8A-4147-A177-3AD203B41FA5}">
                      <a16:colId xmlns:a16="http://schemas.microsoft.com/office/drawing/2014/main" val="20001"/>
                    </a:ext>
                  </a:extLst>
                </a:gridCol>
                <a:gridCol w="2057449">
                  <a:extLst>
                    <a:ext uri="{9D8B030D-6E8A-4147-A177-3AD203B41FA5}">
                      <a16:colId xmlns:a16="http://schemas.microsoft.com/office/drawing/2014/main" val="20002"/>
                    </a:ext>
                  </a:extLst>
                </a:gridCol>
                <a:gridCol w="1444190">
                  <a:extLst>
                    <a:ext uri="{9D8B030D-6E8A-4147-A177-3AD203B41FA5}">
                      <a16:colId xmlns:a16="http://schemas.microsoft.com/office/drawing/2014/main" val="20003"/>
                    </a:ext>
                  </a:extLst>
                </a:gridCol>
                <a:gridCol w="3315723">
                  <a:extLst>
                    <a:ext uri="{9D8B030D-6E8A-4147-A177-3AD203B41FA5}">
                      <a16:colId xmlns:a16="http://schemas.microsoft.com/office/drawing/2014/main" val="20004"/>
                    </a:ext>
                  </a:extLst>
                </a:gridCol>
              </a:tblGrid>
              <a:tr h="1316518">
                <a:tc>
                  <a:txBody>
                    <a:bodyPr/>
                    <a:lstStyle/>
                    <a:p>
                      <a:pPr algn="ctr"/>
                      <a:r>
                        <a:rPr kumimoji="1" lang="ja-JP" altLang="en-US" sz="2000" b="1" dirty="0">
                          <a:solidFill>
                            <a:schemeClr val="tx1"/>
                          </a:solidFill>
                        </a:rPr>
                        <a:t>情報源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pPr algn="ctr"/>
                      <a:r>
                        <a:rPr kumimoji="1" lang="ja-JP" altLang="en-US" sz="2000" b="1" dirty="0">
                          <a:solidFill>
                            <a:schemeClr val="tx1"/>
                          </a:solidFill>
                        </a:rPr>
                        <a:t>被写体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pPr algn="ctr"/>
                      <a:r>
                        <a:rPr kumimoji="1" lang="ja-JP" altLang="en-US" sz="2000" b="1" dirty="0">
                          <a:solidFill>
                            <a:schemeClr val="tx1"/>
                          </a:solidFill>
                        </a:rPr>
                        <a:t>発信する側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pPr algn="ctr"/>
                      <a:r>
                        <a:rPr kumimoji="1" lang="ja-JP" altLang="en-US" sz="2000" b="1" dirty="0">
                          <a:solidFill>
                            <a:schemeClr val="tx1"/>
                          </a:solidFill>
                        </a:rPr>
                        <a:t>表示方法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pPr algn="ctr"/>
                      <a:r>
                        <a:rPr kumimoji="1" lang="ja-JP" altLang="en-US" sz="2000" b="1" dirty="0">
                          <a:solidFill>
                            <a:schemeClr val="tx1"/>
                          </a:solidFill>
                        </a:rPr>
                        <a:t>結果</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extLst>
                  <a:ext uri="{0D108BD9-81ED-4DB2-BD59-A6C34878D82A}">
                    <a16:rowId xmlns:a16="http://schemas.microsoft.com/office/drawing/2014/main" val="10000"/>
                  </a:ext>
                </a:extLst>
              </a:tr>
              <a:tr h="1316518">
                <a:tc>
                  <a:txBody>
                    <a:bodyPr/>
                    <a:lstStyle/>
                    <a:p>
                      <a:pPr algn="ctr"/>
                      <a:r>
                        <a:rPr kumimoji="1" lang="ja-JP" altLang="en-US" sz="2000" dirty="0"/>
                        <a:t>広告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女優</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企業</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画像</a:t>
                      </a:r>
                      <a:endParaRPr kumimoji="1" lang="en-US" altLang="ja-JP" sz="2000" dirty="0"/>
                    </a:p>
                    <a:p>
                      <a:pPr algn="ctr"/>
                      <a:r>
                        <a:rPr kumimoji="1" lang="ja-JP" altLang="en-US" sz="2000" dirty="0"/>
                        <a:t>映像　</a:t>
                      </a:r>
                      <a:endParaRPr kumimoji="1" lang="en-US" altLang="ja-JP" sz="2000" dirty="0"/>
                    </a:p>
                    <a:p>
                      <a:pPr algn="ctr"/>
                      <a:r>
                        <a:rPr kumimoji="1" lang="ja-JP" altLang="en-US" sz="2000" dirty="0"/>
                        <a:t>音声</a:t>
                      </a:r>
                      <a:endParaRPr kumimoji="1" lang="en-US" altLang="ja-JP" sz="2000" dirty="0"/>
                    </a:p>
                    <a:p>
                      <a:pPr algn="ctr"/>
                      <a:r>
                        <a:rPr kumimoji="1" lang="ja-JP" altLang="en-US" sz="2000" dirty="0"/>
                        <a:t>文字</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kumimoji="1" lang="ja-JP" altLang="en-US" sz="2000" dirty="0"/>
                        <a:t>期待＞成果→不一致（不満）</a:t>
                      </a:r>
                    </a:p>
                    <a:p>
                      <a:pPr algn="ctr"/>
                      <a:r>
                        <a:rPr kumimoji="1" lang="ja-JP" altLang="en-US" sz="2000" dirty="0"/>
                        <a:t>期待＜成果→不一致（満足）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316518">
                <a:tc>
                  <a:txBody>
                    <a:bodyPr/>
                    <a:lstStyle/>
                    <a:p>
                      <a:pPr algn="ctr"/>
                      <a:r>
                        <a:rPr kumimoji="1" lang="ja-JP" altLang="en-US" sz="2000" dirty="0"/>
                        <a:t>口コミ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一般人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匿名の人物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画像</a:t>
                      </a:r>
                      <a:endParaRPr kumimoji="1" lang="en-US" altLang="ja-JP" sz="2000" dirty="0"/>
                    </a:p>
                    <a:p>
                      <a:pPr algn="ctr"/>
                      <a:r>
                        <a:rPr kumimoji="1" lang="ja-JP" altLang="en-US" sz="2000" dirty="0"/>
                        <a:t>文字</a:t>
                      </a:r>
                      <a:endParaRPr kumimoji="1" lang="en-US" altLang="ja-JP"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kumimoji="1" lang="ja-JP" altLang="en-US" sz="2000" dirty="0"/>
                        <a:t>期待＞成果→不一致（不満）</a:t>
                      </a:r>
                      <a:endParaRPr kumimoji="1" lang="en-US" altLang="ja-JP" sz="2000" dirty="0"/>
                    </a:p>
                    <a:p>
                      <a:pPr algn="ctr"/>
                      <a:r>
                        <a:rPr kumimoji="1" lang="ja-JP" altLang="en-US" sz="2000" dirty="0"/>
                        <a:t>期待＜成果→不一致（満足）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316518">
                <a:tc>
                  <a:txBody>
                    <a:bodyPr/>
                    <a:lstStyle/>
                    <a:p>
                      <a:pPr algn="ctr"/>
                      <a:r>
                        <a:rPr kumimoji="1" lang="en-US" altLang="ja-JP" sz="2000" dirty="0"/>
                        <a:t>Instagram</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一般人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1" algn="ctr"/>
                      <a:r>
                        <a:rPr kumimoji="1" lang="ja-JP" altLang="en-US" sz="2000" dirty="0"/>
                        <a:t>自己画像がある人物</a:t>
                      </a:r>
                      <a:endParaRPr kumimoji="1" lang="en-US" altLang="ja-JP" sz="2000" dirty="0"/>
                    </a:p>
                    <a:p>
                      <a:pPr lvl="1" algn="ctr"/>
                      <a:endParaRPr kumimoji="1" lang="ja-JP" altLang="en-US" sz="2000" dirty="0"/>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a:t>画像</a:t>
                      </a:r>
                      <a:endParaRPr kumimoji="1" lang="en-US" altLang="ja-JP" sz="2000" dirty="0"/>
                    </a:p>
                    <a:p>
                      <a:pPr algn="ctr"/>
                      <a:r>
                        <a:rPr kumimoji="1" lang="ja-JP" altLang="en-US" sz="2000" dirty="0"/>
                        <a:t>文字</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2000" dirty="0"/>
                        <a:t>  </a:t>
                      </a:r>
                      <a:endParaRPr kumimoji="1" lang="en-US" altLang="ja-JP" sz="2000" dirty="0"/>
                    </a:p>
                    <a:p>
                      <a:pPr algn="l"/>
                      <a:r>
                        <a:rPr kumimoji="1" lang="ja-JP" altLang="en-US" sz="2000" dirty="0"/>
                        <a:t>期待＝成果 → </a:t>
                      </a:r>
                      <a:r>
                        <a:rPr kumimoji="1" lang="en-US" altLang="ja-JP" sz="2000" dirty="0"/>
                        <a:t> </a:t>
                      </a:r>
                      <a:r>
                        <a:rPr kumimoji="1" lang="ja-JP" altLang="en-US" sz="2000" dirty="0"/>
                        <a:t>一致</a:t>
                      </a:r>
                    </a:p>
                    <a:p>
                      <a:pPr algn="l"/>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3" name="正方形/長方形 2"/>
          <p:cNvSpPr/>
          <p:nvPr/>
        </p:nvSpPr>
        <p:spPr>
          <a:xfrm>
            <a:off x="8731876" y="5022761"/>
            <a:ext cx="3269053" cy="1333590"/>
          </a:xfrm>
          <a:prstGeom prst="rect">
            <a:avLst/>
          </a:prstGeom>
          <a:noFill/>
          <a:ln w="57150">
            <a:solidFill>
              <a:srgbClr val="AA4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69165" y="3705165"/>
            <a:ext cx="1566203" cy="830997"/>
          </a:xfrm>
          <a:prstGeom prst="rect">
            <a:avLst/>
          </a:prstGeom>
          <a:noFill/>
        </p:spPr>
        <p:txBody>
          <a:bodyPr wrap="square" rtlCol="0">
            <a:spAutoFit/>
          </a:bodyPr>
          <a:lstStyle/>
          <a:p>
            <a:pPr algn="ctr"/>
            <a:r>
              <a:rPr kumimoji="1" lang="ja-JP" altLang="en-US" sz="2400" dirty="0"/>
              <a:t>基礎知識</a:t>
            </a:r>
            <a:endParaRPr kumimoji="1" lang="en-US" altLang="ja-JP" sz="2400" dirty="0"/>
          </a:p>
          <a:p>
            <a:pPr algn="ctr"/>
            <a:r>
              <a:rPr lang="ja-JP" altLang="en-US" sz="2400" dirty="0"/>
              <a:t>（公式）</a:t>
            </a:r>
            <a:endParaRPr kumimoji="1" lang="en-US" altLang="ja-JP" sz="2400" dirty="0"/>
          </a:p>
        </p:txBody>
      </p:sp>
      <p:sp>
        <p:nvSpPr>
          <p:cNvPr id="11" name="テキスト ボックス 10"/>
          <p:cNvSpPr txBox="1"/>
          <p:nvPr/>
        </p:nvSpPr>
        <p:spPr>
          <a:xfrm>
            <a:off x="1253493" y="3910261"/>
            <a:ext cx="534572" cy="461665"/>
          </a:xfrm>
          <a:prstGeom prst="rect">
            <a:avLst/>
          </a:prstGeom>
          <a:noFill/>
        </p:spPr>
        <p:txBody>
          <a:bodyPr wrap="square" rtlCol="0">
            <a:spAutoFit/>
          </a:bodyPr>
          <a:lstStyle/>
          <a:p>
            <a:r>
              <a:rPr kumimoji="1" lang="ja-JP" altLang="en-US" sz="2400" dirty="0"/>
              <a:t>＋</a:t>
            </a:r>
          </a:p>
        </p:txBody>
      </p:sp>
      <p:cxnSp>
        <p:nvCxnSpPr>
          <p:cNvPr id="26" name="直線矢印コネクタ 25"/>
          <p:cNvCxnSpPr/>
          <p:nvPr/>
        </p:nvCxnSpPr>
        <p:spPr>
          <a:xfrm flipV="1">
            <a:off x="1599909" y="2773401"/>
            <a:ext cx="1012286" cy="120345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1607824" y="4282004"/>
            <a:ext cx="1004371" cy="151388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1673471" y="4141093"/>
            <a:ext cx="93872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29</a:t>
            </a:fld>
            <a:endParaRPr kumimoji="1" lang="ja-JP" altLang="en-US" dirty="0"/>
          </a:p>
        </p:txBody>
      </p:sp>
      <p:pic>
        <p:nvPicPr>
          <p:cNvPr id="9" name="図 8">
            <a:extLst>
              <a:ext uri="{FF2B5EF4-FFF2-40B4-BE49-F238E27FC236}">
                <a16:creationId xmlns:a16="http://schemas.microsoft.com/office/drawing/2014/main" id="{185A551D-96E7-4C1F-82AF-C765D0A1C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37622" y="5216786"/>
            <a:ext cx="432355" cy="428320"/>
          </a:xfrm>
          <a:prstGeom prst="rect">
            <a:avLst/>
          </a:prstGeom>
        </p:spPr>
      </p:pic>
    </p:spTree>
    <p:extLst>
      <p:ext uri="{BB962C8B-B14F-4D97-AF65-F5344CB8AC3E}">
        <p14:creationId xmlns:p14="http://schemas.microsoft.com/office/powerpoint/2010/main" val="1236483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z="2000" b="1" smtClean="0"/>
              <a:t>3</a:t>
            </a:fld>
            <a:endParaRPr kumimoji="1" lang="ja-JP" altLang="en-US" sz="2000" b="1" dirty="0"/>
          </a:p>
        </p:txBody>
      </p:sp>
      <p:pic>
        <p:nvPicPr>
          <p:cNvPr id="13" name="図 1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85" y="3559434"/>
            <a:ext cx="12192000" cy="2568904"/>
          </a:xfrm>
          <a:prstGeom prst="rect">
            <a:avLst/>
          </a:prstGeom>
        </p:spPr>
      </p:pic>
      <p:pic>
        <p:nvPicPr>
          <p:cNvPr id="2" name="図 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0" y="24070"/>
            <a:ext cx="12193057" cy="2722128"/>
          </a:xfrm>
          <a:prstGeom prst="rect">
            <a:avLst/>
          </a:prstGeom>
        </p:spPr>
      </p:pic>
      <p:sp>
        <p:nvSpPr>
          <p:cNvPr id="3" name="テキスト ボックス 2"/>
          <p:cNvSpPr txBox="1"/>
          <p:nvPr/>
        </p:nvSpPr>
        <p:spPr>
          <a:xfrm>
            <a:off x="528" y="2716696"/>
            <a:ext cx="12191472" cy="837473"/>
          </a:xfrm>
          <a:prstGeom prst="rect">
            <a:avLst/>
          </a:prstGeom>
          <a:blipFill>
            <a:blip r:embed="rId5">
              <a:extLst>
                <a:ext uri="{28A0092B-C50C-407E-A947-70E740481C1C}">
                  <a14:useLocalDpi xmlns:a14="http://schemas.microsoft.com/office/drawing/2010/main" val="0"/>
                </a:ext>
              </a:extLst>
            </a:blip>
            <a:tile tx="0" ty="0" sx="100000" sy="100000" flip="none" algn="tl"/>
          </a:blipFill>
          <a:effectLst>
            <a:glow rad="127000">
              <a:schemeClr val="accent1">
                <a:alpha val="0"/>
              </a:schemeClr>
            </a:glow>
            <a:outerShdw blurRad="50800" dist="50800" dir="5400000" algn="ctr" rotWithShape="0">
              <a:srgbClr val="000000">
                <a:alpha val="8000"/>
              </a:srgbClr>
            </a:outerShdw>
            <a:reflection stA="0" endPos="65000" dist="50800" dir="5400000" sy="-100000" algn="bl" rotWithShape="0"/>
          </a:effectLst>
        </p:spPr>
        <p:txBody>
          <a:bodyPr wrap="square" rtlCol="0">
            <a:spAutoFit/>
          </a:bodyPr>
          <a:lstStyle/>
          <a:p>
            <a:pPr marL="180000" algn="ctr">
              <a:lnSpc>
                <a:spcPct val="150000"/>
              </a:lnSpc>
            </a:pPr>
            <a:endParaRPr kumimoji="1" lang="ja-JP" altLang="en-US" sz="3600" dirty="0"/>
          </a:p>
        </p:txBody>
      </p:sp>
      <p:sp>
        <p:nvSpPr>
          <p:cNvPr id="5" name="テキスト ボックス 4"/>
          <p:cNvSpPr txBox="1"/>
          <p:nvPr/>
        </p:nvSpPr>
        <p:spPr>
          <a:xfrm>
            <a:off x="110955" y="5922077"/>
            <a:ext cx="11966917" cy="646331"/>
          </a:xfrm>
          <a:prstGeom prst="rect">
            <a:avLst/>
          </a:prstGeom>
          <a:noFill/>
        </p:spPr>
        <p:txBody>
          <a:bodyPr wrap="square" rtlCol="0">
            <a:spAutoFit/>
          </a:bodyPr>
          <a:lstStyle/>
          <a:p>
            <a:r>
              <a:rPr kumimoji="1" lang="ja-JP" altLang="en-US" sz="2800" dirty="0"/>
              <a:t>インスタ映えスポットを求めて行動する若者が続出し、</a:t>
            </a:r>
            <a:r>
              <a:rPr kumimoji="1" lang="ja-JP" altLang="en-US" sz="3600" dirty="0">
                <a:solidFill>
                  <a:srgbClr val="FF0000"/>
                </a:solidFill>
              </a:rPr>
              <a:t>社会現象</a:t>
            </a:r>
            <a:r>
              <a:rPr kumimoji="1" lang="ja-JP" altLang="en-US" sz="3600" dirty="0"/>
              <a:t> </a:t>
            </a:r>
            <a:r>
              <a:rPr kumimoji="1" lang="ja-JP" altLang="en-US" sz="2800" dirty="0"/>
              <a:t>と</a:t>
            </a:r>
            <a:r>
              <a:rPr lang="ja-JP" altLang="en-US" sz="2800" dirty="0"/>
              <a:t>なっている</a:t>
            </a:r>
            <a:endParaRPr kumimoji="1" lang="ja-JP" altLang="en-US" sz="2800" dirty="0"/>
          </a:p>
        </p:txBody>
      </p:sp>
      <p:sp>
        <p:nvSpPr>
          <p:cNvPr id="6" name="テキスト ボックス 5"/>
          <p:cNvSpPr txBox="1"/>
          <p:nvPr/>
        </p:nvSpPr>
        <p:spPr>
          <a:xfrm>
            <a:off x="3208258" y="2840365"/>
            <a:ext cx="5772313" cy="646331"/>
          </a:xfrm>
          <a:prstGeom prst="rect">
            <a:avLst/>
          </a:prstGeom>
          <a:noFill/>
        </p:spPr>
        <p:txBody>
          <a:bodyPr wrap="square" rtlCol="0">
            <a:spAutoFit/>
          </a:bodyPr>
          <a:lstStyle/>
          <a:p>
            <a:r>
              <a:rPr lang="ja-JP" altLang="en-US" sz="3200" dirty="0"/>
              <a:t>爆発的人気で話題の</a:t>
            </a:r>
            <a:r>
              <a:rPr lang="en-US" altLang="ja-JP" sz="3600" dirty="0"/>
              <a:t>Instagram</a:t>
            </a:r>
            <a:r>
              <a:rPr lang="ja-JP" altLang="en-US" sz="3200" dirty="0"/>
              <a:t> </a:t>
            </a:r>
            <a:endParaRPr kumimoji="1" lang="ja-JP" altLang="en-US" sz="3200" dirty="0"/>
          </a:p>
        </p:txBody>
      </p:sp>
    </p:spTree>
    <p:extLst>
      <p:ext uri="{BB962C8B-B14F-4D97-AF65-F5344CB8AC3E}">
        <p14:creationId xmlns:p14="http://schemas.microsoft.com/office/powerpoint/2010/main" val="28598783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338067" y="-219991"/>
            <a:ext cx="2647666" cy="1325563"/>
          </a:xfrm>
        </p:spPr>
        <p:txBody>
          <a:bodyPr>
            <a:normAutofit/>
          </a:bodyPr>
          <a:lstStyle/>
          <a:p>
            <a:r>
              <a:rPr lang="ja-JP" altLang="en-US" sz="3200" dirty="0">
                <a:solidFill>
                  <a:schemeClr val="bg1"/>
                </a:solidFill>
              </a:rPr>
              <a:t>仮説</a:t>
            </a:r>
            <a:endParaRPr kumimoji="1" lang="ja-JP" altLang="en-US" sz="3200" dirty="0">
              <a:solidFill>
                <a:schemeClr val="bg1"/>
              </a:solidFill>
            </a:endParaRPr>
          </a:p>
        </p:txBody>
      </p:sp>
      <p:sp>
        <p:nvSpPr>
          <p:cNvPr id="5" name="テキスト ボックス 4"/>
          <p:cNvSpPr txBox="1"/>
          <p:nvPr/>
        </p:nvSpPr>
        <p:spPr>
          <a:xfrm>
            <a:off x="173593" y="3429000"/>
            <a:ext cx="11844813" cy="646331"/>
          </a:xfrm>
          <a:prstGeom prst="rect">
            <a:avLst/>
          </a:prstGeom>
          <a:noFill/>
        </p:spPr>
        <p:txBody>
          <a:bodyPr wrap="square" rtlCol="0">
            <a:spAutoFit/>
          </a:bodyPr>
          <a:lstStyle/>
          <a:p>
            <a:pPr algn="ctr"/>
            <a:r>
              <a:rPr lang="ja-JP" altLang="en-US" sz="3200" dirty="0"/>
              <a:t>口コミサイトより </a:t>
            </a:r>
            <a:r>
              <a:rPr lang="en-US" altLang="ja-JP" sz="3600" dirty="0"/>
              <a:t>Instagram </a:t>
            </a:r>
            <a:r>
              <a:rPr lang="ja-JP" altLang="en-US" sz="3200" dirty="0"/>
              <a:t>内検索を使う方が期待通りになる</a:t>
            </a:r>
            <a:endParaRPr lang="en-US" altLang="ja-JP" sz="3200" dirty="0"/>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30</a:t>
            </a:fld>
            <a:endParaRPr kumimoji="1" lang="ja-JP" altLang="en-US"/>
          </a:p>
        </p:txBody>
      </p:sp>
    </p:spTree>
    <p:extLst>
      <p:ext uri="{BB962C8B-B14F-4D97-AF65-F5344CB8AC3E}">
        <p14:creationId xmlns:p14="http://schemas.microsoft.com/office/powerpoint/2010/main" val="2969055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212655" y="662735"/>
            <a:ext cx="5766558" cy="1661993"/>
          </a:xfrm>
          <a:prstGeom prst="rect">
            <a:avLst/>
          </a:prstGeom>
          <a:noFill/>
        </p:spPr>
        <p:txBody>
          <a:bodyPr wrap="square" rtlCol="0">
            <a:spAutoFit/>
          </a:bodyPr>
          <a:lstStyle/>
          <a:p>
            <a:pPr algn="ctr">
              <a:lnSpc>
                <a:spcPct val="150000"/>
              </a:lnSpc>
            </a:pPr>
            <a:r>
              <a:rPr lang="en-US" altLang="ja-JP" sz="2800" dirty="0"/>
              <a:t>― </a:t>
            </a:r>
            <a:r>
              <a:rPr lang="ja-JP" altLang="en-US" sz="2800" dirty="0"/>
              <a:t>実験形式 </a:t>
            </a:r>
            <a:r>
              <a:rPr lang="en-US" altLang="ja-JP" sz="2800" dirty="0"/>
              <a:t>―</a:t>
            </a:r>
            <a:endParaRPr kumimoji="1" lang="en-US" altLang="ja-JP" sz="2800" dirty="0"/>
          </a:p>
          <a:p>
            <a:pPr algn="ctr">
              <a:lnSpc>
                <a:spcPct val="150000"/>
              </a:lnSpc>
            </a:pPr>
            <a:r>
              <a:rPr lang="ja-JP" altLang="en-US" sz="2000" dirty="0"/>
              <a:t>①</a:t>
            </a:r>
            <a:r>
              <a:rPr lang="en-US" altLang="ja-JP" sz="2000" dirty="0"/>
              <a:t>Instagram</a:t>
            </a:r>
            <a:r>
              <a:rPr lang="ja-JP" altLang="en-US" sz="2000" dirty="0"/>
              <a:t>を使用して検索する人　　</a:t>
            </a:r>
            <a:endParaRPr lang="en-US" altLang="ja-JP" sz="2000" dirty="0"/>
          </a:p>
          <a:p>
            <a:pPr algn="ctr">
              <a:lnSpc>
                <a:spcPct val="150000"/>
              </a:lnSpc>
            </a:pPr>
            <a:r>
              <a:rPr lang="ja-JP" altLang="en-US" sz="2000" dirty="0"/>
              <a:t>②口コミサイトを使用して検索する人</a:t>
            </a:r>
            <a:endParaRPr lang="en-US" altLang="ja-JP" sz="2000"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31</a:t>
            </a:fld>
            <a:endParaRPr kumimoji="1" lang="ja-JP" altLang="en-US"/>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945" y="-37117"/>
            <a:ext cx="12193057" cy="871804"/>
          </a:xfrm>
          <a:prstGeom prst="rect">
            <a:avLst/>
          </a:prstGeom>
        </p:spPr>
      </p:pic>
      <p:sp>
        <p:nvSpPr>
          <p:cNvPr id="6" name="テキスト ボックス 5"/>
          <p:cNvSpPr txBox="1"/>
          <p:nvPr/>
        </p:nvSpPr>
        <p:spPr>
          <a:xfrm>
            <a:off x="5266533" y="166217"/>
            <a:ext cx="2062843" cy="584775"/>
          </a:xfrm>
          <a:prstGeom prst="rect">
            <a:avLst/>
          </a:prstGeom>
          <a:noFill/>
        </p:spPr>
        <p:txBody>
          <a:bodyPr wrap="square" rtlCol="0">
            <a:spAutoFit/>
          </a:bodyPr>
          <a:lstStyle/>
          <a:p>
            <a:r>
              <a:rPr kumimoji="1" lang="ja-JP" altLang="en-US" sz="3200" dirty="0">
                <a:solidFill>
                  <a:schemeClr val="bg1"/>
                </a:solidFill>
              </a:rPr>
              <a:t>検証方法</a:t>
            </a:r>
          </a:p>
        </p:txBody>
      </p:sp>
      <p:pic>
        <p:nvPicPr>
          <p:cNvPr id="3" name="図 2">
            <a:extLst>
              <a:ext uri="{FF2B5EF4-FFF2-40B4-BE49-F238E27FC236}">
                <a16:creationId xmlns:a16="http://schemas.microsoft.com/office/drawing/2014/main" id="{E8D4E305-A8BC-4675-85BB-1A927F14B4F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3167" b="97333" l="625" r="90000">
                        <a14:foregroundMark x1="5208" y1="13250" x2="5208" y2="13250"/>
                        <a14:foregroundMark x1="17135" y1="12667" x2="17135" y2="12667"/>
                        <a14:foregroundMark x1="19948" y1="19833" x2="13698" y2="18583"/>
                        <a14:foregroundMark x1="13698" y1="18583" x2="8438" y2="11417"/>
                        <a14:foregroundMark x1="8438" y1="11417" x2="10260" y2="12667"/>
                        <a14:foregroundMark x1="13281" y1="16083" x2="20000" y2="667"/>
                        <a14:foregroundMark x1="20000" y1="667" x2="16094" y2="10167"/>
                        <a14:foregroundMark x1="16094" y1="10167" x2="18750" y2="19333"/>
                        <a14:foregroundMark x1="18750" y1="19333" x2="23021" y2="10833"/>
                        <a14:foregroundMark x1="23021" y1="10833" x2="31094" y2="1917"/>
                        <a14:foregroundMark x1="31094" y1="1917" x2="24948" y2="15917"/>
                        <a14:foregroundMark x1="24948" y1="15917" x2="32031" y2="7167"/>
                        <a14:foregroundMark x1="32031" y1="7167" x2="25885" y2="21500"/>
                        <a14:foregroundMark x1="25885" y1="21500" x2="29427" y2="12583"/>
                        <a14:foregroundMark x1="29427" y1="12583" x2="24063" y2="21000"/>
                        <a14:foregroundMark x1="24063" y1="21000" x2="28229" y2="10333"/>
                        <a14:foregroundMark x1="28229" y1="10333" x2="20781" y2="20750"/>
                        <a14:foregroundMark x1="20781" y1="20750" x2="18906" y2="7750"/>
                        <a14:foregroundMark x1="18906" y1="7750" x2="18854" y2="19500"/>
                        <a14:foregroundMark x1="18854" y1="19500" x2="12656" y2="17917"/>
                        <a14:foregroundMark x1="12656" y1="17917" x2="13542" y2="4417"/>
                        <a14:foregroundMark x1="13542" y1="4417" x2="16667" y2="17667"/>
                        <a14:foregroundMark x1="16667" y1="17667" x2="4427" y2="1833"/>
                        <a14:foregroundMark x1="4427" y1="1833" x2="4896" y2="13417"/>
                        <a14:foregroundMark x1="4896" y1="13417" x2="9479" y2="20250"/>
                        <a14:foregroundMark x1="9479" y1="20250" x2="16615" y2="24417"/>
                        <a14:foregroundMark x1="16615" y1="24417" x2="23594" y2="23417"/>
                        <a14:foregroundMark x1="23594" y1="23417" x2="28594" y2="16750"/>
                        <a14:foregroundMark x1="28594" y1="16750" x2="30573" y2="5833"/>
                        <a14:foregroundMark x1="30573" y1="5833" x2="32500" y2="15667"/>
                        <a14:foregroundMark x1="28681" y1="23048" x2="28490" y2="23417"/>
                        <a14:foregroundMark x1="32500" y1="15667" x2="29686" y2="21105"/>
                        <a14:foregroundMark x1="28490" y1="23417" x2="22969" y2="28500"/>
                        <a14:foregroundMark x1="22969" y1="28500" x2="16406" y2="29083"/>
                        <a14:foregroundMark x1="16406" y1="29083" x2="9792" y2="24167"/>
                        <a14:foregroundMark x1="9792" y1="24167" x2="6042" y2="15583"/>
                        <a14:foregroundMark x1="6042" y1="15583" x2="6094" y2="13417"/>
                        <a14:foregroundMark x1="3073" y1="1750" x2="4115" y2="12500"/>
                        <a14:foregroundMark x1="4115" y1="12500" x2="12083" y2="28000"/>
                        <a14:foregroundMark x1="12083" y1="28000" x2="19063" y2="30333"/>
                        <a14:foregroundMark x1="19063" y1="30333" x2="25104" y2="28250"/>
                        <a14:foregroundMark x1="25104" y1="28250" x2="29169" y2="23642"/>
                        <a14:foregroundMark x1="30189" y1="21718" x2="32292" y2="333"/>
                        <a14:foregroundMark x1="32292" y1="333" x2="3177" y2="250"/>
                        <a14:foregroundMark x1="3177" y1="250" x2="16302" y2="7000"/>
                        <a14:foregroundMark x1="16302" y1="7000" x2="21875" y2="833"/>
                        <a14:foregroundMark x1="21875" y1="833" x2="16771" y2="7167"/>
                        <a14:foregroundMark x1="16771" y1="7167" x2="11042" y2="3167"/>
                        <a14:foregroundMark x1="11042" y1="3167" x2="13333" y2="7667"/>
                        <a14:foregroundMark x1="156" y1="49583" x2="6823" y2="49083"/>
                        <a14:foregroundMark x1="6823" y1="49083" x2="28758" y2="56202"/>
                        <a14:foregroundMark x1="38968" y1="35651" x2="39087" y2="34960"/>
                        <a14:foregroundMark x1="40550" y1="27451" x2="42086" y2="24964"/>
                        <a14:foregroundMark x1="47173" y1="26298" x2="47240" y2="31667"/>
                        <a14:foregroundMark x1="47050" y1="16569" x2="47129" y2="22830"/>
                        <a14:foregroundMark x1="47240" y1="31667" x2="44844" y2="41750"/>
                        <a14:foregroundMark x1="44844" y1="41750" x2="57813" y2="54083"/>
                        <a14:foregroundMark x1="57813" y1="54083" x2="52135" y2="60500"/>
                        <a14:foregroundMark x1="41953" y1="51068" x2="41250" y2="50417"/>
                        <a14:foregroundMark x1="52135" y1="60500" x2="42208" y2="51304"/>
                        <a14:foregroundMark x1="40258" y1="53046" x2="37760" y2="59667"/>
                        <a14:foregroundMark x1="41250" y1="50417" x2="41027" y2="51009"/>
                        <a14:foregroundMark x1="51045" y1="80345" x2="56927" y2="89500"/>
                        <a14:foregroundMark x1="37760" y1="59667" x2="38524" y2="60856"/>
                        <a14:foregroundMark x1="56927" y1="89500" x2="63177" y2="88333"/>
                        <a14:foregroundMark x1="63177" y1="88333" x2="71042" y2="58750"/>
                        <a14:foregroundMark x1="71042" y1="58750" x2="69792" y2="49000"/>
                        <a14:foregroundMark x1="69792" y1="49000" x2="75365" y2="28000"/>
                        <a14:foregroundMark x1="75365" y1="28000" x2="75260" y2="18250"/>
                        <a14:foregroundMark x1="75260" y1="18250" x2="69896" y2="23250"/>
                        <a14:foregroundMark x1="69896" y1="23250" x2="66771" y2="33250"/>
                        <a14:foregroundMark x1="66771" y1="33250" x2="66250" y2="45333"/>
                        <a14:foregroundMark x1="66250" y1="45333" x2="69260" y2="23601"/>
                        <a14:foregroundMark x1="71907" y1="14188" x2="76615" y2="10833"/>
                        <a14:foregroundMark x1="76615" y1="10833" x2="83542" y2="15583"/>
                        <a14:foregroundMark x1="83542" y1="15583" x2="76146" y2="47917"/>
                        <a14:foregroundMark x1="77582" y1="54539" x2="78333" y2="58000"/>
                        <a14:foregroundMark x1="76146" y1="47917" x2="76540" y2="49733"/>
                        <a14:foregroundMark x1="78333" y1="58000" x2="78802" y2="67917"/>
                        <a14:foregroundMark x1="78802" y1="67917" x2="71667" y2="99333"/>
                        <a14:foregroundMark x1="71667" y1="99333" x2="3125" y2="99000"/>
                        <a14:foregroundMark x1="3125" y1="99000" x2="625" y2="50500"/>
                        <a14:foregroundMark x1="625" y1="50500" x2="885" y2="51167"/>
                        <a14:foregroundMark x1="27396" y1="56000" x2="9271" y2="62750"/>
                        <a14:foregroundMark x1="9271" y1="62750" x2="15104" y2="55833"/>
                        <a14:foregroundMark x1="15104" y1="55833" x2="15208" y2="66917"/>
                        <a14:foregroundMark x1="15208" y1="66917" x2="7552" y2="62917"/>
                        <a14:foregroundMark x1="7552" y1="62917" x2="17500" y2="58167"/>
                        <a14:foregroundMark x1="17500" y1="58167" x2="13854" y2="72000"/>
                        <a14:foregroundMark x1="13854" y1="72000" x2="11979" y2="55583"/>
                        <a14:foregroundMark x1="11979" y1="55583" x2="18281" y2="53083"/>
                        <a14:foregroundMark x1="18281" y1="53083" x2="22552" y2="60417"/>
                        <a14:foregroundMark x1="22552" y1="60417" x2="21094" y2="77167"/>
                        <a14:foregroundMark x1="21094" y1="77167" x2="16510" y2="85750"/>
                        <a14:foregroundMark x1="16510" y1="85750" x2="10260" y2="87333"/>
                        <a14:foregroundMark x1="10260" y1="87333" x2="7500" y2="76750"/>
                        <a14:foregroundMark x1="7500" y1="76750" x2="10000" y2="66667"/>
                        <a14:foregroundMark x1="10000" y1="66667" x2="19271" y2="64833"/>
                        <a14:foregroundMark x1="19271" y1="64833" x2="21823" y2="76667"/>
                        <a14:foregroundMark x1="21823" y1="76667" x2="17344" y2="87583"/>
                        <a14:foregroundMark x1="17344" y1="87583" x2="10833" y2="93000"/>
                        <a14:foregroundMark x1="10833" y1="93000" x2="6823" y2="85167"/>
                        <a14:foregroundMark x1="6823" y1="85167" x2="9688" y2="71917"/>
                        <a14:foregroundMark x1="9688" y1="71917" x2="18177" y2="70833"/>
                        <a14:foregroundMark x1="18177" y1="70833" x2="22135" y2="79250"/>
                        <a14:foregroundMark x1="22135" y1="79250" x2="17708" y2="91417"/>
                        <a14:foregroundMark x1="17708" y1="91417" x2="11563" y2="93833"/>
                        <a14:foregroundMark x1="11563" y1="93833" x2="8854" y2="76500"/>
                        <a14:foregroundMark x1="8854" y1="76500" x2="16927" y2="57000"/>
                        <a14:foregroundMark x1="16927" y1="57000" x2="26719" y2="61667"/>
                        <a14:foregroundMark x1="26719" y1="61667" x2="25313" y2="81833"/>
                        <a14:foregroundMark x1="25313" y1="81833" x2="17865" y2="90750"/>
                        <a14:foregroundMark x1="17865" y1="90750" x2="11979" y2="86333"/>
                        <a14:foregroundMark x1="11979" y1="86333" x2="13125" y2="72333"/>
                        <a14:foregroundMark x1="13125" y1="72333" x2="22708" y2="72583"/>
                        <a14:foregroundMark x1="22708" y1="72583" x2="25573" y2="82333"/>
                        <a14:foregroundMark x1="25573" y1="82333" x2="18229" y2="85333"/>
                        <a14:foregroundMark x1="18229" y1="85333" x2="20729" y2="70583"/>
                        <a14:foregroundMark x1="20729" y1="70583" x2="29115" y2="69583"/>
                        <a14:foregroundMark x1="29115" y1="69583" x2="30573" y2="81167"/>
                        <a14:foregroundMark x1="30573" y1="81167" x2="25469" y2="86833"/>
                        <a14:foregroundMark x1="25469" y1="86833" x2="23073" y2="73250"/>
                        <a14:foregroundMark x1="23073" y1="73250" x2="29740" y2="64667"/>
                        <a14:foregroundMark x1="29740" y1="64667" x2="35417" y2="71417"/>
                        <a14:foregroundMark x1="35417" y1="71417" x2="32448" y2="86917"/>
                        <a14:foregroundMark x1="32448" y1="86917" x2="26458" y2="73750"/>
                        <a14:foregroundMark x1="26458" y1="73750" x2="33490" y2="71917"/>
                        <a14:foregroundMark x1="33490" y1="71917" x2="35781" y2="83583"/>
                        <a14:foregroundMark x1="35781" y1="83583" x2="30104" y2="71250"/>
                        <a14:foregroundMark x1="30104" y1="71250" x2="39740" y2="70917"/>
                        <a14:foregroundMark x1="39740" y1="70917" x2="40052" y2="80750"/>
                        <a14:foregroundMark x1="40052" y1="80750" x2="35729" y2="87833"/>
                        <a14:foregroundMark x1="35729" y1="87833" x2="32865" y2="73167"/>
                        <a14:foregroundMark x1="32865" y1="73167" x2="47500" y2="89667"/>
                        <a14:foregroundMark x1="47500" y1="89667" x2="46771" y2="83917"/>
                        <a14:foregroundMark x1="2708" y1="97917" x2="9010" y2="98417"/>
                        <a14:foregroundMark x1="9010" y1="98417" x2="16458" y2="94250"/>
                        <a14:foregroundMark x1="16458" y1="94250" x2="21979" y2="98583"/>
                        <a14:foregroundMark x1="21979" y1="98583" x2="28177" y2="94083"/>
                        <a14:foregroundMark x1="28177" y1="94083" x2="34271" y2="94917"/>
                        <a14:foregroundMark x1="34271" y1="94917" x2="40521" y2="88667"/>
                        <a14:foregroundMark x1="40521" y1="88667" x2="41615" y2="98750"/>
                        <a14:foregroundMark x1="41615" y1="98750" x2="47240" y2="87917"/>
                        <a14:foregroundMark x1="47240" y1="87917" x2="52135" y2="95583"/>
                        <a14:foregroundMark x1="52135" y1="95583" x2="58073" y2="99083"/>
                        <a14:foregroundMark x1="58073" y1="99083" x2="63750" y2="91917"/>
                        <a14:foregroundMark x1="63750" y1="91917" x2="69375" y2="96750"/>
                        <a14:foregroundMark x1="69375" y1="96750" x2="71667" y2="97333"/>
                        <a14:foregroundMark x1="64583" y1="64083" x2="69635" y2="56417"/>
                        <a14:foregroundMark x1="69635" y1="56417" x2="66042" y2="70500"/>
                        <a14:foregroundMark x1="66042" y1="70500" x2="64583" y2="73333"/>
                        <a14:foregroundMark x1="39896" y1="36917" x2="37326" y2="48083"/>
                        <a14:foregroundMark x1="41719" y1="24000" x2="40260" y2="29667"/>
                        <a14:foregroundMark x1="76940" y1="53883" x2="77813" y2="55250"/>
                        <a14:foregroundMark x1="75365" y1="51417" x2="76126" y2="52608"/>
                        <a14:backgroundMark x1="29688" y1="56750" x2="35677" y2="54250"/>
                        <a14:backgroundMark x1="35677" y1="54250" x2="36979" y2="49083"/>
                        <a14:backgroundMark x1="32448" y1="57667" x2="32448" y2="57667"/>
                        <a14:backgroundMark x1="29427" y1="56333" x2="29427" y2="56333"/>
                        <a14:backgroundMark x1="28958" y1="55833" x2="30000" y2="56583"/>
                        <a14:backgroundMark x1="32656" y1="57750" x2="32656" y2="57167"/>
                        <a14:backgroundMark x1="33281" y1="57000" x2="32292" y2="57000"/>
                        <a14:backgroundMark x1="38542" y1="60833" x2="50990" y2="80417"/>
                        <a14:backgroundMark x1="38542" y1="60833" x2="38542" y2="60833"/>
                        <a14:backgroundMark x1="38333" y1="60833" x2="38958" y2="60083"/>
                        <a14:backgroundMark x1="36183" y1="48380" x2="34740" y2="53333"/>
                        <a14:backgroundMark x1="38838" y1="36320" x2="40138" y2="29590"/>
                        <a14:backgroundMark x1="39871" y1="29423" x2="38594" y2="34667"/>
                        <a14:backgroundMark x1="30625" y1="22250" x2="29531" y2="24083"/>
                        <a14:backgroundMark x1="47083" y1="10500" x2="44844" y2="19833"/>
                        <a14:backgroundMark x1="44844" y1="19833" x2="43750" y2="22083"/>
                        <a14:backgroundMark x1="43281" y1="23667" x2="43385" y2="24000"/>
                        <a14:backgroundMark x1="43646" y1="22500" x2="43646" y2="22500"/>
                        <a14:backgroundMark x1="43125" y1="23417" x2="43125" y2="23417"/>
                        <a14:backgroundMark x1="43125" y1="23250" x2="42552" y2="19833"/>
                        <a14:backgroundMark x1="43594" y1="21917" x2="43490" y2="12333"/>
                        <a14:backgroundMark x1="42813" y1="23500" x2="43750" y2="21500"/>
                        <a14:backgroundMark x1="47604" y1="22667" x2="47865" y2="24583"/>
                        <a14:backgroundMark x1="47135" y1="25583" x2="47135" y2="25583"/>
                        <a14:backgroundMark x1="47083" y1="25000" x2="46771" y2="26000"/>
                        <a14:backgroundMark x1="71146" y1="13583" x2="67813" y2="23417"/>
                        <a14:backgroundMark x1="76615" y1="49667" x2="76655" y2="49772"/>
                        <a14:backgroundMark x1="41198" y1="50583" x2="41250" y2="54417"/>
                        <a14:backgroundMark x1="40885" y1="51000" x2="40833" y2="53083"/>
                        <a14:backgroundMark x1="40260" y1="52917" x2="40625" y2="51750"/>
                        <a14:backgroundMark x1="40104" y1="53833" x2="40469" y2="52750"/>
                        <a14:backgroundMark x1="37500" y1="48250" x2="37500" y2="48250"/>
                        <a14:backgroundMark x1="37344" y1="48083" x2="37344" y2="48083"/>
                        <a14:backgroundMark x1="36875" y1="48250" x2="36875" y2="48250"/>
                        <a14:backgroundMark x1="37344" y1="48667" x2="37344" y2="48667"/>
                        <a14:backgroundMark x1="37240" y1="48333" x2="37240" y2="48333"/>
                        <a14:backgroundMark x1="37031" y1="48250" x2="37031" y2="48250"/>
                        <a14:backgroundMark x1="36979" y1="48833" x2="36979" y2="48833"/>
                        <a14:backgroundMark x1="36979" y1="48833" x2="36979" y2="48833"/>
                        <a14:backgroundMark x1="38958" y1="36917" x2="38958" y2="36917"/>
                        <a14:backgroundMark x1="38438" y1="36000" x2="38438" y2="35750"/>
                        <a14:backgroundMark x1="38594" y1="35750" x2="38698" y2="36750"/>
                        <a14:backgroundMark x1="37031" y1="48083" x2="37031" y2="48833"/>
                        <a14:backgroundMark x1="76094" y1="52750" x2="76927" y2="49250"/>
                        <a14:backgroundMark x1="75781" y1="52917" x2="77188" y2="53333"/>
                      </a14:backgroundRemoval>
                    </a14:imgEffect>
                  </a14:imgLayer>
                </a14:imgProps>
              </a:ext>
              <a:ext uri="{28A0092B-C50C-407E-A947-70E740481C1C}">
                <a14:useLocalDpi xmlns:a14="http://schemas.microsoft.com/office/drawing/2010/main" val="0"/>
              </a:ext>
            </a:extLst>
          </a:blip>
          <a:srcRect l="2395"/>
          <a:stretch/>
        </p:blipFill>
        <p:spPr>
          <a:xfrm>
            <a:off x="0" y="5328376"/>
            <a:ext cx="2388782" cy="1529624"/>
          </a:xfrm>
          <a:prstGeom prst="rect">
            <a:avLst/>
          </a:prstGeom>
        </p:spPr>
      </p:pic>
      <p:grpSp>
        <p:nvGrpSpPr>
          <p:cNvPr id="12" name="グループ化 11">
            <a:extLst>
              <a:ext uri="{FF2B5EF4-FFF2-40B4-BE49-F238E27FC236}">
                <a16:creationId xmlns:a16="http://schemas.microsoft.com/office/drawing/2014/main" id="{F317E313-5768-40B3-8AEF-AF3D587CF5B9}"/>
              </a:ext>
            </a:extLst>
          </p:cNvPr>
          <p:cNvGrpSpPr/>
          <p:nvPr/>
        </p:nvGrpSpPr>
        <p:grpSpPr>
          <a:xfrm>
            <a:off x="1041081" y="2320460"/>
            <a:ext cx="10109706" cy="4370427"/>
            <a:chOff x="2029639" y="2389808"/>
            <a:chExt cx="10109706" cy="4370427"/>
          </a:xfrm>
        </p:grpSpPr>
        <p:sp>
          <p:nvSpPr>
            <p:cNvPr id="2" name="テキスト ボックス 1">
              <a:extLst>
                <a:ext uri="{FF2B5EF4-FFF2-40B4-BE49-F238E27FC236}">
                  <a16:creationId xmlns:a16="http://schemas.microsoft.com/office/drawing/2014/main" id="{220878D1-573F-4141-931C-DCB7BEC3C12B}"/>
                </a:ext>
              </a:extLst>
            </p:cNvPr>
            <p:cNvSpPr txBox="1"/>
            <p:nvPr/>
          </p:nvSpPr>
          <p:spPr>
            <a:xfrm>
              <a:off x="2029639" y="2389808"/>
              <a:ext cx="10109706" cy="4370427"/>
            </a:xfrm>
            <a:prstGeom prst="rect">
              <a:avLst/>
            </a:prstGeom>
            <a:noFill/>
          </p:spPr>
          <p:txBody>
            <a:bodyPr wrap="square" rtlCol="0">
              <a:spAutoFit/>
            </a:bodyPr>
            <a:lstStyle/>
            <a:p>
              <a:pPr algn="ctr"/>
              <a:r>
                <a:rPr kumimoji="1" lang="ja-JP" altLang="en-US" sz="2000" dirty="0"/>
                <a:t>商品の検索結果を見てもらう</a:t>
              </a:r>
              <a:r>
                <a:rPr lang="ja-JP" altLang="en-US" sz="2000" dirty="0"/>
                <a:t>（制限時間１分で</a:t>
              </a:r>
              <a:r>
                <a:rPr lang="en-US" altLang="ja-JP" sz="2000" dirty="0"/>
                <a:t>Instagram</a:t>
              </a:r>
              <a:r>
                <a:rPr lang="ja-JP" altLang="en-US" sz="2000" dirty="0"/>
                <a:t> </a:t>
              </a:r>
              <a:r>
                <a:rPr lang="en-US" altLang="ja-JP" sz="2000" dirty="0"/>
                <a:t>or</a:t>
              </a:r>
              <a:r>
                <a:rPr lang="ja-JP" altLang="en-US" sz="2000" dirty="0"/>
                <a:t> ＠コスメでの検索結果を見せる）</a:t>
              </a:r>
              <a:endParaRPr lang="en-US" altLang="ja-JP" sz="2400" dirty="0"/>
            </a:p>
            <a:p>
              <a:pPr algn="ctr">
                <a:lnSpc>
                  <a:spcPct val="150000"/>
                </a:lnSpc>
              </a:pPr>
              <a:endParaRPr kumimoji="1" lang="en-US" altLang="ja-JP" sz="2000" dirty="0"/>
            </a:p>
            <a:p>
              <a:pPr algn="ctr">
                <a:lnSpc>
                  <a:spcPct val="150000"/>
                </a:lnSpc>
              </a:pPr>
              <a:r>
                <a:rPr kumimoji="1" lang="ja-JP" altLang="en-US" sz="2000" dirty="0">
                  <a:solidFill>
                    <a:srgbClr val="FF0000"/>
                  </a:solidFill>
                </a:rPr>
                <a:t>期待</a:t>
              </a:r>
              <a:r>
                <a:rPr kumimoji="1" lang="ja-JP" altLang="en-US" sz="2000" dirty="0"/>
                <a:t>を測る</a:t>
              </a:r>
              <a:endParaRPr kumimoji="1" lang="en-US" altLang="ja-JP" sz="2000" dirty="0"/>
            </a:p>
            <a:p>
              <a:endParaRPr lang="en-US" altLang="ja-JP" sz="2000" dirty="0"/>
            </a:p>
            <a:p>
              <a:endParaRPr lang="en-US" altLang="ja-JP" sz="2000" dirty="0"/>
            </a:p>
            <a:p>
              <a:pPr algn="ctr">
                <a:lnSpc>
                  <a:spcPct val="150000"/>
                </a:lnSpc>
              </a:pPr>
              <a:r>
                <a:rPr lang="ja-JP" altLang="en-US" sz="2000" dirty="0"/>
                <a:t>実際</a:t>
              </a:r>
              <a:r>
                <a:rPr kumimoji="1" lang="ja-JP" altLang="en-US" sz="2000" dirty="0"/>
                <a:t>に商品を使用してもらう</a:t>
              </a:r>
              <a:r>
                <a:rPr lang="ja-JP" altLang="en-US" sz="2000" dirty="0"/>
                <a:t>（リップを見せて、スプーンで少量を取り、塗ってもらう）</a:t>
              </a:r>
              <a:endParaRPr lang="en-US" altLang="ja-JP" sz="2000" dirty="0"/>
            </a:p>
            <a:p>
              <a:pPr algn="ctr"/>
              <a:endParaRPr lang="en-US" altLang="ja-JP" sz="2400" dirty="0"/>
            </a:p>
            <a:p>
              <a:pPr algn="ctr"/>
              <a:endParaRPr lang="en-US" altLang="ja-JP" sz="2400" dirty="0"/>
            </a:p>
            <a:p>
              <a:pPr algn="ctr"/>
              <a:r>
                <a:rPr kumimoji="1" lang="ja-JP" altLang="en-US" sz="2000" dirty="0">
                  <a:solidFill>
                    <a:srgbClr val="FF0000"/>
                  </a:solidFill>
                </a:rPr>
                <a:t>成果</a:t>
              </a:r>
              <a:r>
                <a:rPr kumimoji="1" lang="ja-JP" altLang="en-US" sz="2000" dirty="0"/>
                <a:t>を測る</a:t>
              </a:r>
              <a:endParaRPr kumimoji="1" lang="en-US" altLang="ja-JP" sz="2000" dirty="0"/>
            </a:p>
            <a:p>
              <a:pPr algn="ctr"/>
              <a:endParaRPr kumimoji="1" lang="en-US" altLang="ja-JP" sz="2000" dirty="0"/>
            </a:p>
            <a:p>
              <a:endParaRPr lang="en-US" altLang="ja-JP" sz="2000" dirty="0"/>
            </a:p>
            <a:p>
              <a:pPr algn="ctr"/>
              <a:r>
                <a:rPr lang="ja-JP" altLang="en-US" sz="2000" dirty="0">
                  <a:solidFill>
                    <a:srgbClr val="FF0000"/>
                  </a:solidFill>
                </a:rPr>
                <a:t>期待に対しての成果</a:t>
              </a:r>
              <a:r>
                <a:rPr lang="ja-JP" altLang="en-US" sz="2000" dirty="0"/>
                <a:t>を測る</a:t>
              </a:r>
              <a:endParaRPr lang="en-US" altLang="ja-JP" sz="2000" dirty="0"/>
            </a:p>
          </p:txBody>
        </p:sp>
        <p:pic>
          <p:nvPicPr>
            <p:cNvPr id="8" name="図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6828397" y="2865836"/>
              <a:ext cx="512190" cy="334844"/>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6839433" y="4958486"/>
              <a:ext cx="512190" cy="312772"/>
            </a:xfrm>
            <a:prstGeom prst="rect">
              <a:avLst/>
            </a:prstGeom>
          </p:spPr>
        </p:pic>
      </p:grpSp>
      <p:sp>
        <p:nvSpPr>
          <p:cNvPr id="14" name="四角形: 角を丸くする 13">
            <a:extLst>
              <a:ext uri="{FF2B5EF4-FFF2-40B4-BE49-F238E27FC236}">
                <a16:creationId xmlns:a16="http://schemas.microsoft.com/office/drawing/2014/main" id="{FB9209EE-FDDE-4960-A602-B1AC504217DC}"/>
              </a:ext>
            </a:extLst>
          </p:cNvPr>
          <p:cNvSpPr/>
          <p:nvPr/>
        </p:nvSpPr>
        <p:spPr>
          <a:xfrm>
            <a:off x="3731342" y="1303940"/>
            <a:ext cx="4879258" cy="911694"/>
          </a:xfrm>
          <a:prstGeom prst="roundRect">
            <a:avLst/>
          </a:prstGeom>
          <a:no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a:extLst>
              <a:ext uri="{FF2B5EF4-FFF2-40B4-BE49-F238E27FC236}">
                <a16:creationId xmlns:a16="http://schemas.microsoft.com/office/drawing/2014/main" id="{5016A4D4-6461-4A47-9A98-85B2A525BF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5839839" y="3712519"/>
            <a:ext cx="512190" cy="334844"/>
          </a:xfrm>
          <a:prstGeom prst="rect">
            <a:avLst/>
          </a:prstGeom>
        </p:spPr>
      </p:pic>
      <p:pic>
        <p:nvPicPr>
          <p:cNvPr id="16" name="図 15">
            <a:extLst>
              <a:ext uri="{FF2B5EF4-FFF2-40B4-BE49-F238E27FC236}">
                <a16:creationId xmlns:a16="http://schemas.microsoft.com/office/drawing/2014/main" id="{1980AB02-CEF4-4278-B934-64B4EDE92A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5839839" y="5880512"/>
            <a:ext cx="512190" cy="334844"/>
          </a:xfrm>
          <a:prstGeom prst="rect">
            <a:avLst/>
          </a:prstGeom>
        </p:spPr>
      </p:pic>
    </p:spTree>
    <p:extLst>
      <p:ext uri="{BB962C8B-B14F-4D97-AF65-F5344CB8AC3E}">
        <p14:creationId xmlns:p14="http://schemas.microsoft.com/office/powerpoint/2010/main" val="34135282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32</a:t>
            </a:fld>
            <a:endParaRPr kumimoji="1" lang="ja-JP" altLang="en-US"/>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3057" cy="871804"/>
          </a:xfrm>
          <a:prstGeom prst="rect">
            <a:avLst/>
          </a:prstGeom>
        </p:spPr>
      </p:pic>
      <p:sp>
        <p:nvSpPr>
          <p:cNvPr id="4" name="テキスト ボックス 3"/>
          <p:cNvSpPr txBox="1"/>
          <p:nvPr/>
        </p:nvSpPr>
        <p:spPr>
          <a:xfrm>
            <a:off x="5209663" y="143514"/>
            <a:ext cx="2304012" cy="584775"/>
          </a:xfrm>
          <a:prstGeom prst="rect">
            <a:avLst/>
          </a:prstGeom>
          <a:noFill/>
        </p:spPr>
        <p:txBody>
          <a:bodyPr wrap="square" rtlCol="0">
            <a:spAutoFit/>
          </a:bodyPr>
          <a:lstStyle/>
          <a:p>
            <a:r>
              <a:rPr lang="ja-JP" altLang="en-US" sz="3200" dirty="0">
                <a:solidFill>
                  <a:schemeClr val="bg1"/>
                </a:solidFill>
              </a:rPr>
              <a:t>調査概要</a:t>
            </a:r>
            <a:endParaRPr kumimoji="1" lang="ja-JP" altLang="en-US" sz="3200" dirty="0">
              <a:solidFill>
                <a:schemeClr val="bg1"/>
              </a:solidFill>
            </a:endParaRPr>
          </a:p>
        </p:txBody>
      </p:sp>
      <p:sp>
        <p:nvSpPr>
          <p:cNvPr id="5" name="テキスト ボックス 4"/>
          <p:cNvSpPr txBox="1"/>
          <p:nvPr/>
        </p:nvSpPr>
        <p:spPr>
          <a:xfrm>
            <a:off x="381001" y="1363638"/>
            <a:ext cx="10972799" cy="4893647"/>
          </a:xfrm>
          <a:prstGeom prst="rect">
            <a:avLst/>
          </a:prstGeom>
          <a:noFill/>
        </p:spPr>
        <p:txBody>
          <a:bodyPr wrap="square" rtlCol="0">
            <a:spAutoFit/>
          </a:bodyPr>
          <a:lstStyle/>
          <a:p>
            <a:pPr>
              <a:lnSpc>
                <a:spcPct val="150000"/>
              </a:lnSpc>
            </a:pPr>
            <a:r>
              <a:rPr kumimoji="1" lang="ja-JP" altLang="en-US" sz="2400" dirty="0"/>
              <a:t>　</a:t>
            </a:r>
            <a:r>
              <a:rPr lang="en-US" altLang="ja-JP" sz="2400" dirty="0"/>
              <a:t>  </a:t>
            </a:r>
            <a:r>
              <a:rPr kumimoji="1" lang="ja-JP" altLang="en-US" sz="2000" dirty="0"/>
              <a:t>調査目的　　　　　　</a:t>
            </a:r>
            <a:r>
              <a:rPr kumimoji="1" lang="en-US" altLang="ja-JP" sz="2000" dirty="0"/>
              <a:t>Instagram</a:t>
            </a:r>
            <a:r>
              <a:rPr kumimoji="1" lang="ja-JP" altLang="en-US" sz="2000" dirty="0"/>
              <a:t>と口コミサイトの比較</a:t>
            </a:r>
            <a:endParaRPr kumimoji="1" lang="en-US" altLang="ja-JP" sz="2000" dirty="0"/>
          </a:p>
          <a:p>
            <a:pPr>
              <a:lnSpc>
                <a:spcPct val="150000"/>
              </a:lnSpc>
            </a:pPr>
            <a:r>
              <a:rPr lang="ja-JP" altLang="en-US" sz="2000" dirty="0"/>
              <a:t>　　調査対象　　　　　　女子大学生（拓大＋他大学生）</a:t>
            </a:r>
            <a:endParaRPr lang="en-US" altLang="ja-JP" sz="2000" dirty="0"/>
          </a:p>
          <a:p>
            <a:pPr>
              <a:lnSpc>
                <a:spcPct val="150000"/>
              </a:lnSpc>
            </a:pPr>
            <a:r>
              <a:rPr kumimoji="1" lang="ja-JP" altLang="en-US" sz="2000" dirty="0"/>
              <a:t>　　調査期間　　　　　　</a:t>
            </a:r>
            <a:r>
              <a:rPr kumimoji="1" lang="en-US" altLang="ja-JP" sz="2000" dirty="0"/>
              <a:t>12</a:t>
            </a:r>
            <a:r>
              <a:rPr kumimoji="1" lang="ja-JP" altLang="en-US" sz="2000" dirty="0"/>
              <a:t>月</a:t>
            </a:r>
            <a:r>
              <a:rPr lang="en-US" altLang="ja-JP" sz="2000" dirty="0"/>
              <a:t>10</a:t>
            </a:r>
            <a:r>
              <a:rPr lang="ja-JP" altLang="en-US" sz="2000" dirty="0"/>
              <a:t>日（日）～</a:t>
            </a:r>
            <a:r>
              <a:rPr lang="en-US" altLang="ja-JP" sz="2000" dirty="0"/>
              <a:t>12</a:t>
            </a:r>
            <a:r>
              <a:rPr lang="ja-JP" altLang="en-US" sz="2000" dirty="0"/>
              <a:t>月</a:t>
            </a:r>
            <a:r>
              <a:rPr lang="en-US" altLang="ja-JP" sz="2000" dirty="0"/>
              <a:t>12</a:t>
            </a:r>
            <a:r>
              <a:rPr lang="ja-JP" altLang="en-US" sz="2000" dirty="0"/>
              <a:t>日（火）</a:t>
            </a:r>
            <a:endParaRPr lang="en-US" altLang="ja-JP" sz="2000" dirty="0"/>
          </a:p>
          <a:p>
            <a:pPr>
              <a:lnSpc>
                <a:spcPct val="150000"/>
              </a:lnSpc>
            </a:pPr>
            <a:r>
              <a:rPr lang="ja-JP" altLang="en-US" sz="2000" dirty="0"/>
              <a:t>　　調査方法　　　　　　紙面によるアンケート調査</a:t>
            </a:r>
            <a:endParaRPr lang="en-US" altLang="ja-JP" sz="2000" dirty="0"/>
          </a:p>
          <a:p>
            <a:pPr>
              <a:lnSpc>
                <a:spcPct val="150000"/>
              </a:lnSpc>
            </a:pPr>
            <a:r>
              <a:rPr lang="ja-JP" altLang="en-US" sz="2000" dirty="0"/>
              <a:t>　　使用商材　　　　　　</a:t>
            </a:r>
            <a:r>
              <a:rPr lang="en-US" altLang="ja-JP" sz="2000" dirty="0"/>
              <a:t>CANMAKE</a:t>
            </a:r>
            <a:r>
              <a:rPr lang="ja-JP" altLang="en-US" sz="2000" dirty="0"/>
              <a:t>　「ステイオンバームルージュリップスティック」</a:t>
            </a:r>
            <a:endParaRPr lang="en-US" altLang="ja-JP" sz="2000" dirty="0"/>
          </a:p>
          <a:p>
            <a:pPr>
              <a:lnSpc>
                <a:spcPct val="150000"/>
              </a:lnSpc>
            </a:pPr>
            <a:r>
              <a:rPr lang="ja-JP" altLang="en-US" sz="2000" dirty="0"/>
              <a:t>サンプルサイズ　　　　現状</a:t>
            </a:r>
            <a:r>
              <a:rPr lang="en-US" altLang="ja-JP" sz="2000" dirty="0"/>
              <a:t>110</a:t>
            </a:r>
            <a:r>
              <a:rPr lang="ja-JP" altLang="en-US" sz="2000" dirty="0"/>
              <a:t>人（有効回答数</a:t>
            </a:r>
            <a:r>
              <a:rPr lang="en-US" altLang="ja-JP" sz="2000" dirty="0"/>
              <a:t>103</a:t>
            </a:r>
            <a:r>
              <a:rPr lang="ja-JP" altLang="en-US" sz="2000" dirty="0"/>
              <a:t>人）</a:t>
            </a:r>
            <a:endParaRPr lang="en-US" altLang="ja-JP" sz="2000" dirty="0"/>
          </a:p>
          <a:p>
            <a:pPr>
              <a:lnSpc>
                <a:spcPct val="150000"/>
              </a:lnSpc>
            </a:pPr>
            <a:r>
              <a:rPr lang="ja-JP" altLang="en-US" sz="2000" dirty="0"/>
              <a:t>　　分析方法        　　　回帰分析＋クロス集計表（カイ</a:t>
            </a:r>
            <a:r>
              <a:rPr lang="en-US" altLang="ja-JP" sz="2000" dirty="0"/>
              <a:t>2</a:t>
            </a:r>
            <a:r>
              <a:rPr lang="ja-JP" altLang="en-US" sz="2000" dirty="0"/>
              <a:t>乗検定）</a:t>
            </a:r>
            <a:endParaRPr lang="en-US" altLang="ja-JP" sz="2000" dirty="0"/>
          </a:p>
          <a:p>
            <a:pPr>
              <a:lnSpc>
                <a:spcPct val="150000"/>
              </a:lnSpc>
            </a:pPr>
            <a:r>
              <a:rPr lang="ja-JP" altLang="en-US" sz="2000" dirty="0"/>
              <a:t>　　独立変数　　　　　  回帰分析：期待          クロス集計表（カイ</a:t>
            </a:r>
            <a:r>
              <a:rPr lang="en-US" altLang="ja-JP" sz="2000" dirty="0"/>
              <a:t>2</a:t>
            </a:r>
            <a:r>
              <a:rPr lang="ja-JP" altLang="en-US" sz="2000" dirty="0"/>
              <a:t>乗検定）：</a:t>
            </a:r>
            <a:r>
              <a:rPr lang="en-US" altLang="ja-JP" sz="2000" dirty="0"/>
              <a:t>Instagram</a:t>
            </a:r>
            <a:r>
              <a:rPr lang="ja-JP" altLang="en-US" sz="2000" dirty="0"/>
              <a:t>か口コミサイト</a:t>
            </a:r>
            <a:endParaRPr lang="en-US" altLang="ja-JP" sz="2000" dirty="0"/>
          </a:p>
          <a:p>
            <a:pPr>
              <a:lnSpc>
                <a:spcPct val="150000"/>
              </a:lnSpc>
            </a:pPr>
            <a:r>
              <a:rPr lang="ja-JP" altLang="en-US" sz="2000" dirty="0"/>
              <a:t>　　従属変数                 回帰分析：成果          クロス集計表（カイ</a:t>
            </a:r>
            <a:r>
              <a:rPr lang="en-US" altLang="ja-JP" sz="2000" dirty="0"/>
              <a:t>2</a:t>
            </a:r>
            <a:r>
              <a:rPr lang="ja-JP" altLang="en-US" sz="2000" dirty="0"/>
              <a:t>乗検定）：期待</a:t>
            </a:r>
            <a:r>
              <a:rPr lang="en-US" altLang="ja-JP" sz="2000" dirty="0"/>
              <a:t>×</a:t>
            </a:r>
            <a:r>
              <a:rPr lang="ja-JP" altLang="en-US" sz="2000" dirty="0"/>
              <a:t>成果</a:t>
            </a:r>
            <a:endParaRPr lang="en-US" altLang="ja-JP" sz="2000" dirty="0"/>
          </a:p>
          <a:p>
            <a:endParaRPr lang="en-US" altLang="ja-JP" dirty="0"/>
          </a:p>
          <a:p>
            <a:endParaRPr kumimoji="1" lang="ja-JP" altLang="en-US"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59153" y="2971791"/>
            <a:ext cx="599148" cy="1198296"/>
          </a:xfrm>
          <a:prstGeom prst="rect">
            <a:avLst/>
          </a:prstGeom>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9589" y="1972993"/>
            <a:ext cx="240102" cy="500213"/>
          </a:xfrm>
          <a:prstGeom prst="rect">
            <a:avLst/>
          </a:prstGeom>
        </p:spPr>
      </p:pic>
    </p:spTree>
    <p:extLst>
      <p:ext uri="{BB962C8B-B14F-4D97-AF65-F5344CB8AC3E}">
        <p14:creationId xmlns:p14="http://schemas.microsoft.com/office/powerpoint/2010/main" val="467200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8274688">
            <a:off x="2290393" y="2769486"/>
            <a:ext cx="828421" cy="1810478"/>
          </a:xfrm>
          <a:prstGeom prst="rect">
            <a:avLst/>
          </a:prstGeom>
        </p:spPr>
      </p:pic>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005402">
            <a:off x="2359681" y="2104881"/>
            <a:ext cx="1408398" cy="2515250"/>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417333">
            <a:off x="9027612" y="1846490"/>
            <a:ext cx="1464833" cy="3201326"/>
          </a:xfrm>
          <a:prstGeom prst="rect">
            <a:avLst/>
          </a:prstGeom>
        </p:spPr>
      </p:pic>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33</a:t>
            </a:fld>
            <a:endParaRPr kumimoji="1" lang="ja-JP" altLang="en-US"/>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7" y="0"/>
            <a:ext cx="12193057" cy="786452"/>
          </a:xfrm>
          <a:prstGeom prst="rect">
            <a:avLst/>
          </a:prstGeom>
        </p:spPr>
      </p:pic>
      <p:pic>
        <p:nvPicPr>
          <p:cNvPr id="4" name="図 3"/>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4333" b="98000" l="41000" r="59000"/>
                    </a14:imgEffect>
                  </a14:imgLayer>
                </a14:imgProps>
              </a:ext>
              <a:ext uri="{28A0092B-C50C-407E-A947-70E740481C1C}">
                <a14:useLocalDpi xmlns:a14="http://schemas.microsoft.com/office/drawing/2010/main" val="0"/>
              </a:ext>
            </a:extLst>
          </a:blip>
          <a:srcRect l="39183" t="4295" r="38663" b="2289"/>
          <a:stretch/>
        </p:blipFill>
        <p:spPr>
          <a:xfrm rot="988950">
            <a:off x="8618473" y="1014561"/>
            <a:ext cx="971037" cy="4094534"/>
          </a:xfrm>
          <a:prstGeom prst="rect">
            <a:avLst/>
          </a:prstGeom>
        </p:spPr>
      </p:pic>
      <p:sp>
        <p:nvSpPr>
          <p:cNvPr id="5" name="テキスト ボックス 4"/>
          <p:cNvSpPr txBox="1"/>
          <p:nvPr/>
        </p:nvSpPr>
        <p:spPr>
          <a:xfrm>
            <a:off x="5560898" y="131616"/>
            <a:ext cx="1069145" cy="584775"/>
          </a:xfrm>
          <a:prstGeom prst="rect">
            <a:avLst/>
          </a:prstGeom>
          <a:noFill/>
        </p:spPr>
        <p:txBody>
          <a:bodyPr wrap="square" rtlCol="0">
            <a:spAutoFit/>
          </a:bodyPr>
          <a:lstStyle/>
          <a:p>
            <a:r>
              <a:rPr kumimoji="1" lang="ja-JP" altLang="en-US" sz="3200" dirty="0">
                <a:solidFill>
                  <a:schemeClr val="bg1"/>
                </a:solidFill>
              </a:rPr>
              <a:t>検証</a:t>
            </a:r>
          </a:p>
        </p:txBody>
      </p:sp>
      <p:sp>
        <p:nvSpPr>
          <p:cNvPr id="6" name="テキスト ボックス 5"/>
          <p:cNvSpPr txBox="1"/>
          <p:nvPr/>
        </p:nvSpPr>
        <p:spPr>
          <a:xfrm>
            <a:off x="3132572" y="2227183"/>
            <a:ext cx="5744950" cy="2092881"/>
          </a:xfrm>
          <a:prstGeom prst="rect">
            <a:avLst/>
          </a:prstGeom>
          <a:noFill/>
          <a:ln w="28575">
            <a:noFill/>
          </a:ln>
        </p:spPr>
        <p:txBody>
          <a:bodyPr wrap="square" rtlCol="0">
            <a:spAutoFit/>
          </a:bodyPr>
          <a:lstStyle/>
          <a:p>
            <a:pPr algn="ctr"/>
            <a:r>
              <a:rPr kumimoji="1" lang="en-US" altLang="ja-JP" sz="3600" dirty="0">
                <a:solidFill>
                  <a:srgbClr val="FF0066"/>
                </a:solidFill>
                <a:latin typeface="Ebrima" panose="02000000000000000000" pitchFamily="2" charset="0"/>
                <a:ea typeface="Ebrima" panose="02000000000000000000" pitchFamily="2" charset="0"/>
                <a:cs typeface="Ebrima" panose="02000000000000000000" pitchFamily="2" charset="0"/>
              </a:rPr>
              <a:t>CANMAKE</a:t>
            </a:r>
          </a:p>
          <a:p>
            <a:pPr algn="ctr"/>
            <a:r>
              <a:rPr lang="en-US" altLang="ja-JP" sz="1600" dirty="0">
                <a:solidFill>
                  <a:srgbClr val="00B0F0"/>
                </a:solidFill>
                <a:latin typeface="Ebrima" panose="02000000000000000000" pitchFamily="2" charset="0"/>
                <a:ea typeface="Ebrima" panose="02000000000000000000" pitchFamily="2" charset="0"/>
                <a:cs typeface="Ebrima" panose="02000000000000000000" pitchFamily="2" charset="0"/>
              </a:rPr>
              <a:t>TOKYO</a:t>
            </a:r>
          </a:p>
          <a:p>
            <a:pPr algn="ctr"/>
            <a:endParaRPr kumimoji="1" lang="en-US" altLang="ja-JP" sz="1600" dirty="0">
              <a:solidFill>
                <a:srgbClr val="00B0F0"/>
              </a:solidFill>
              <a:latin typeface="Ebrima" panose="02000000000000000000" pitchFamily="2" charset="0"/>
              <a:ea typeface="Ebrima" panose="02000000000000000000" pitchFamily="2" charset="0"/>
              <a:cs typeface="Ebrima" panose="02000000000000000000" pitchFamily="2" charset="0"/>
            </a:endParaRPr>
          </a:p>
          <a:p>
            <a:pPr algn="ctr"/>
            <a:r>
              <a:rPr kumimoji="1" lang="ja-JP" altLang="en-US" sz="3200" dirty="0"/>
              <a:t>ステイオンバームルージュ</a:t>
            </a:r>
            <a:endParaRPr kumimoji="1" lang="en-US" altLang="ja-JP" sz="3200" dirty="0"/>
          </a:p>
          <a:p>
            <a:pPr algn="ctr">
              <a:lnSpc>
                <a:spcPct val="150000"/>
              </a:lnSpc>
            </a:pPr>
            <a:r>
              <a:rPr lang="ja-JP" altLang="en-US" sz="2000" dirty="0"/>
              <a:t>（リップスティック）</a:t>
            </a:r>
            <a:endParaRPr kumimoji="1" lang="en-US" altLang="ja-JP" sz="2000" dirty="0"/>
          </a:p>
        </p:txBody>
      </p:sp>
      <p:sp>
        <p:nvSpPr>
          <p:cNvPr id="7" name="テキスト ボックス 6"/>
          <p:cNvSpPr txBox="1"/>
          <p:nvPr/>
        </p:nvSpPr>
        <p:spPr>
          <a:xfrm>
            <a:off x="3112698" y="5216585"/>
            <a:ext cx="5784697" cy="2123658"/>
          </a:xfrm>
          <a:prstGeom prst="rect">
            <a:avLst/>
          </a:prstGeom>
          <a:noFill/>
        </p:spPr>
        <p:txBody>
          <a:bodyPr wrap="square" rtlCol="0">
            <a:spAutoFit/>
          </a:bodyPr>
          <a:lstStyle/>
          <a:p>
            <a:pPr algn="ctr">
              <a:lnSpc>
                <a:spcPct val="200000"/>
              </a:lnSpc>
            </a:pPr>
            <a:r>
              <a:rPr lang="ja-JP" altLang="en-US" sz="2400" dirty="0"/>
              <a:t>＜ </a:t>
            </a:r>
            <a:r>
              <a:rPr kumimoji="1" lang="ja-JP" altLang="en-US" sz="2400" dirty="0"/>
              <a:t>選定理由 </a:t>
            </a:r>
            <a:r>
              <a:rPr lang="ja-JP" altLang="en-US" sz="2400" dirty="0"/>
              <a:t>＞</a:t>
            </a:r>
            <a:endParaRPr kumimoji="1" lang="en-US" altLang="ja-JP" sz="2400" dirty="0"/>
          </a:p>
          <a:p>
            <a:r>
              <a:rPr lang="ja-JP" altLang="en-US" sz="2400" dirty="0"/>
              <a:t>使用後の成果がすぐにわかる上に、低価格</a:t>
            </a:r>
            <a:endParaRPr lang="en-US" altLang="ja-JP" sz="2400" dirty="0"/>
          </a:p>
          <a:p>
            <a:endParaRPr lang="en-US" altLang="ja-JP" sz="2400" dirty="0"/>
          </a:p>
          <a:p>
            <a:endParaRPr lang="en-US" altLang="ja-JP" dirty="0"/>
          </a:p>
          <a:p>
            <a:endParaRPr kumimoji="1" lang="ja-JP" altLang="en-US" dirty="0"/>
          </a:p>
        </p:txBody>
      </p:sp>
    </p:spTree>
    <p:extLst>
      <p:ext uri="{BB962C8B-B14F-4D97-AF65-F5344CB8AC3E}">
        <p14:creationId xmlns:p14="http://schemas.microsoft.com/office/powerpoint/2010/main" val="14222772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1D8486A-E150-4979-BBDB-759AAAE052D2}"/>
              </a:ext>
            </a:extLst>
          </p:cNvPr>
          <p:cNvSpPr>
            <a:spLocks noGrp="1"/>
          </p:cNvSpPr>
          <p:nvPr>
            <p:ph type="sldNum" sz="quarter" idx="12"/>
          </p:nvPr>
        </p:nvSpPr>
        <p:spPr/>
        <p:txBody>
          <a:bodyPr/>
          <a:lstStyle/>
          <a:p>
            <a:fld id="{A907C92C-AC45-405D-B19C-A99A5FE26F70}" type="slidenum">
              <a:rPr kumimoji="1" lang="ja-JP" altLang="en-US" smtClean="0"/>
              <a:t>34</a:t>
            </a:fld>
            <a:endParaRPr kumimoji="1" lang="ja-JP" altLang="en-US"/>
          </a:p>
        </p:txBody>
      </p:sp>
      <p:sp>
        <p:nvSpPr>
          <p:cNvPr id="5" name="テキスト ボックス 4">
            <a:extLst>
              <a:ext uri="{FF2B5EF4-FFF2-40B4-BE49-F238E27FC236}">
                <a16:creationId xmlns:a16="http://schemas.microsoft.com/office/drawing/2014/main" id="{4D3EB79B-3ACE-4CD3-915A-F9F9A6618C89}"/>
              </a:ext>
            </a:extLst>
          </p:cNvPr>
          <p:cNvSpPr txBox="1"/>
          <p:nvPr/>
        </p:nvSpPr>
        <p:spPr>
          <a:xfrm>
            <a:off x="863304" y="1823381"/>
            <a:ext cx="8725466" cy="2031325"/>
          </a:xfrm>
          <a:prstGeom prst="rect">
            <a:avLst/>
          </a:prstGeom>
          <a:noFill/>
        </p:spPr>
        <p:txBody>
          <a:bodyPr wrap="none" rtlCol="0">
            <a:spAutoFit/>
          </a:bodyPr>
          <a:lstStyle/>
          <a:p>
            <a:r>
              <a:rPr kumimoji="1" lang="ja-JP" altLang="en-US" dirty="0"/>
              <a:t>期待の程度</a:t>
            </a:r>
            <a:endParaRPr kumimoji="1" lang="en-US" altLang="ja-JP" dirty="0"/>
          </a:p>
          <a:p>
            <a:r>
              <a:rPr lang="ja-JP" altLang="en-US" dirty="0"/>
              <a:t>「この商品に対するあなたの期待は？」</a:t>
            </a:r>
            <a:endParaRPr lang="en-US" altLang="ja-JP" dirty="0"/>
          </a:p>
          <a:p>
            <a:r>
              <a:rPr kumimoji="1" lang="ja-JP" altLang="en-US" dirty="0"/>
              <a:t>１．かなり高い　２．高い　３．やや高い　４．やや低い　５．低い</a:t>
            </a:r>
            <a:endParaRPr kumimoji="1" lang="en-US" altLang="ja-JP" dirty="0"/>
          </a:p>
          <a:p>
            <a:endParaRPr lang="en-US" altLang="ja-JP" dirty="0"/>
          </a:p>
          <a:p>
            <a:r>
              <a:rPr kumimoji="1" lang="ja-JP" altLang="en-US" dirty="0"/>
              <a:t>成果の程度</a:t>
            </a:r>
            <a:endParaRPr kumimoji="1" lang="en-US" altLang="ja-JP" dirty="0"/>
          </a:p>
          <a:p>
            <a:r>
              <a:rPr lang="ja-JP" altLang="en-US" dirty="0"/>
              <a:t>「実際に商品を使用してみて自分に合いましたか？</a:t>
            </a:r>
            <a:endParaRPr kumimoji="1" lang="en-US" altLang="ja-JP" dirty="0"/>
          </a:p>
          <a:p>
            <a:r>
              <a:rPr lang="ja-JP" altLang="en-US" dirty="0"/>
              <a:t>１．強く思う　２．思う　３．やや思う　４．あまり思わない　５．全く思わない</a:t>
            </a:r>
            <a:endParaRPr kumimoji="1" lang="ja-JP" altLang="en-US" dirty="0"/>
          </a:p>
        </p:txBody>
      </p:sp>
      <p:pic>
        <p:nvPicPr>
          <p:cNvPr id="6" name="図 5">
            <a:extLst>
              <a:ext uri="{FF2B5EF4-FFF2-40B4-BE49-F238E27FC236}">
                <a16:creationId xmlns:a16="http://schemas.microsoft.com/office/drawing/2014/main" id="{61F7E6D0-7FF5-4875-8444-31A8C88D895D}"/>
              </a:ext>
            </a:extLst>
          </p:cNvPr>
          <p:cNvPicPr>
            <a:picLocks noChangeAspect="1"/>
          </p:cNvPicPr>
          <p:nvPr/>
        </p:nvPicPr>
        <p:blipFill>
          <a:blip r:embed="rId2"/>
          <a:stretch>
            <a:fillRect/>
          </a:stretch>
        </p:blipFill>
        <p:spPr>
          <a:xfrm>
            <a:off x="0" y="0"/>
            <a:ext cx="12192000" cy="871728"/>
          </a:xfrm>
          <a:prstGeom prst="rect">
            <a:avLst/>
          </a:prstGeom>
        </p:spPr>
      </p:pic>
      <p:sp>
        <p:nvSpPr>
          <p:cNvPr id="7" name="テキスト ボックス 6">
            <a:extLst>
              <a:ext uri="{FF2B5EF4-FFF2-40B4-BE49-F238E27FC236}">
                <a16:creationId xmlns:a16="http://schemas.microsoft.com/office/drawing/2014/main" id="{007E89B3-D377-439F-AE37-43E26E26BAF3}"/>
              </a:ext>
            </a:extLst>
          </p:cNvPr>
          <p:cNvSpPr txBox="1"/>
          <p:nvPr/>
        </p:nvSpPr>
        <p:spPr>
          <a:xfrm>
            <a:off x="3926399" y="136525"/>
            <a:ext cx="4684201" cy="584775"/>
          </a:xfrm>
          <a:prstGeom prst="rect">
            <a:avLst/>
          </a:prstGeom>
          <a:noFill/>
        </p:spPr>
        <p:txBody>
          <a:bodyPr wrap="square" rtlCol="0">
            <a:spAutoFit/>
          </a:bodyPr>
          <a:lstStyle/>
          <a:p>
            <a:r>
              <a:rPr lang="ja-JP" altLang="en-US" sz="3200" dirty="0">
                <a:solidFill>
                  <a:schemeClr val="bg1"/>
                </a:solidFill>
              </a:rPr>
              <a:t>統計に使用した質問内容</a:t>
            </a:r>
            <a:endParaRPr kumimoji="1" lang="ja-JP" altLang="en-US" sz="3200" dirty="0">
              <a:solidFill>
                <a:schemeClr val="bg1"/>
              </a:solidFill>
            </a:endParaRPr>
          </a:p>
        </p:txBody>
      </p:sp>
      <p:sp>
        <p:nvSpPr>
          <p:cNvPr id="8" name="テキスト ボックス 7">
            <a:extLst>
              <a:ext uri="{FF2B5EF4-FFF2-40B4-BE49-F238E27FC236}">
                <a16:creationId xmlns:a16="http://schemas.microsoft.com/office/drawing/2014/main" id="{0574695E-A718-47A0-9F92-72CCEF461BC8}"/>
              </a:ext>
            </a:extLst>
          </p:cNvPr>
          <p:cNvSpPr txBox="1"/>
          <p:nvPr/>
        </p:nvSpPr>
        <p:spPr>
          <a:xfrm>
            <a:off x="863304" y="1153053"/>
            <a:ext cx="2236510" cy="584775"/>
          </a:xfrm>
          <a:prstGeom prst="rect">
            <a:avLst/>
          </a:prstGeom>
          <a:noFill/>
        </p:spPr>
        <p:txBody>
          <a:bodyPr wrap="none" rtlCol="0">
            <a:spAutoFit/>
          </a:bodyPr>
          <a:lstStyle/>
          <a:p>
            <a:r>
              <a:rPr kumimoji="1" lang="ja-JP" altLang="en-US" sz="3200" dirty="0"/>
              <a:t>期待＝成果</a:t>
            </a:r>
          </a:p>
        </p:txBody>
      </p:sp>
      <p:sp>
        <p:nvSpPr>
          <p:cNvPr id="10" name="テキスト ボックス 9">
            <a:extLst>
              <a:ext uri="{FF2B5EF4-FFF2-40B4-BE49-F238E27FC236}">
                <a16:creationId xmlns:a16="http://schemas.microsoft.com/office/drawing/2014/main" id="{35F3BAB4-842B-4F45-9BC3-6F9E4AA53258}"/>
              </a:ext>
            </a:extLst>
          </p:cNvPr>
          <p:cNvSpPr txBox="1"/>
          <p:nvPr/>
        </p:nvSpPr>
        <p:spPr>
          <a:xfrm>
            <a:off x="863304" y="5392744"/>
            <a:ext cx="10685939" cy="646331"/>
          </a:xfrm>
          <a:prstGeom prst="rect">
            <a:avLst/>
          </a:prstGeom>
          <a:noFill/>
        </p:spPr>
        <p:txBody>
          <a:bodyPr wrap="none" rtlCol="0">
            <a:spAutoFit/>
          </a:bodyPr>
          <a:lstStyle/>
          <a:p>
            <a:r>
              <a:rPr kumimoji="1" lang="ja-JP" altLang="en-US" dirty="0"/>
              <a:t>実際に使ってみて、この商品は</a:t>
            </a:r>
            <a:endParaRPr kumimoji="1" lang="en-US" altLang="ja-JP" dirty="0"/>
          </a:p>
          <a:p>
            <a:r>
              <a:rPr lang="ja-JP" altLang="en-US" dirty="0"/>
              <a:t>１．期待よりかなり良い　２．期待よりやや良い　３．期待通り　４．期待よりやや悪い　５．期待よりかなり悪い</a:t>
            </a:r>
            <a:endParaRPr kumimoji="1" lang="ja-JP" altLang="en-US" dirty="0"/>
          </a:p>
        </p:txBody>
      </p:sp>
      <p:sp>
        <p:nvSpPr>
          <p:cNvPr id="11" name="テキスト ボックス 10">
            <a:extLst>
              <a:ext uri="{FF2B5EF4-FFF2-40B4-BE49-F238E27FC236}">
                <a16:creationId xmlns:a16="http://schemas.microsoft.com/office/drawing/2014/main" id="{2C68527E-F37A-4E67-9240-BCE40E96CE92}"/>
              </a:ext>
            </a:extLst>
          </p:cNvPr>
          <p:cNvSpPr txBox="1"/>
          <p:nvPr/>
        </p:nvSpPr>
        <p:spPr>
          <a:xfrm>
            <a:off x="863304" y="4635392"/>
            <a:ext cx="2236510" cy="584775"/>
          </a:xfrm>
          <a:prstGeom prst="rect">
            <a:avLst/>
          </a:prstGeom>
          <a:noFill/>
        </p:spPr>
        <p:txBody>
          <a:bodyPr wrap="none" rtlCol="0">
            <a:spAutoFit/>
          </a:bodyPr>
          <a:lstStyle/>
          <a:p>
            <a:r>
              <a:rPr lang="ja-JP" altLang="en-US" sz="3200" dirty="0"/>
              <a:t>期待</a:t>
            </a:r>
            <a:r>
              <a:rPr lang="en-US" altLang="ja-JP" sz="3200" dirty="0"/>
              <a:t>×</a:t>
            </a:r>
            <a:r>
              <a:rPr lang="ja-JP" altLang="en-US" sz="3200" dirty="0"/>
              <a:t>成果</a:t>
            </a:r>
            <a:endParaRPr kumimoji="1" lang="ja-JP" altLang="en-US" sz="3200" dirty="0"/>
          </a:p>
        </p:txBody>
      </p:sp>
      <p:sp>
        <p:nvSpPr>
          <p:cNvPr id="12" name="正方形/長方形 11">
            <a:extLst>
              <a:ext uri="{FF2B5EF4-FFF2-40B4-BE49-F238E27FC236}">
                <a16:creationId xmlns:a16="http://schemas.microsoft.com/office/drawing/2014/main" id="{9C37A770-12C9-44D8-AE94-3BF51C455A98}"/>
              </a:ext>
            </a:extLst>
          </p:cNvPr>
          <p:cNvSpPr/>
          <p:nvPr/>
        </p:nvSpPr>
        <p:spPr>
          <a:xfrm>
            <a:off x="693174" y="1091496"/>
            <a:ext cx="8200103" cy="2920065"/>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AB74A142-6AC5-4512-A6C2-30FD76C10AA2}"/>
              </a:ext>
            </a:extLst>
          </p:cNvPr>
          <p:cNvSpPr/>
          <p:nvPr/>
        </p:nvSpPr>
        <p:spPr>
          <a:xfrm>
            <a:off x="693174" y="4586591"/>
            <a:ext cx="10856069" cy="1917448"/>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538731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35</a:t>
            </a:fld>
            <a:endParaRPr kumimoji="1" lang="ja-JP" altLang="en-US" dirty="0"/>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3057" cy="871804"/>
          </a:xfrm>
          <a:prstGeom prst="rect">
            <a:avLst/>
          </a:prstGeom>
        </p:spPr>
      </p:pic>
      <p:sp>
        <p:nvSpPr>
          <p:cNvPr id="4" name="テキスト ボックス 3"/>
          <p:cNvSpPr txBox="1"/>
          <p:nvPr/>
        </p:nvSpPr>
        <p:spPr>
          <a:xfrm>
            <a:off x="5168480" y="143514"/>
            <a:ext cx="1856096" cy="584775"/>
          </a:xfrm>
          <a:prstGeom prst="rect">
            <a:avLst/>
          </a:prstGeom>
          <a:noFill/>
        </p:spPr>
        <p:txBody>
          <a:bodyPr wrap="square" rtlCol="0">
            <a:spAutoFit/>
          </a:bodyPr>
          <a:lstStyle/>
          <a:p>
            <a:r>
              <a:rPr kumimoji="1" lang="ja-JP" altLang="en-US" sz="3200" dirty="0">
                <a:solidFill>
                  <a:schemeClr val="bg1"/>
                </a:solidFill>
              </a:rPr>
              <a:t>検証予想</a:t>
            </a:r>
          </a:p>
        </p:txBody>
      </p:sp>
      <p:sp>
        <p:nvSpPr>
          <p:cNvPr id="25" name="テキスト ボックス 24">
            <a:extLst>
              <a:ext uri="{FF2B5EF4-FFF2-40B4-BE49-F238E27FC236}">
                <a16:creationId xmlns:a16="http://schemas.microsoft.com/office/drawing/2014/main" id="{14A5FAF0-4452-42C6-A4EF-2B71E85FE341}"/>
              </a:ext>
            </a:extLst>
          </p:cNvPr>
          <p:cNvSpPr txBox="1"/>
          <p:nvPr/>
        </p:nvSpPr>
        <p:spPr>
          <a:xfrm>
            <a:off x="6532612" y="858625"/>
            <a:ext cx="1619250" cy="523220"/>
          </a:xfrm>
          <a:prstGeom prst="rect">
            <a:avLst/>
          </a:prstGeom>
          <a:noFill/>
        </p:spPr>
        <p:txBody>
          <a:bodyPr wrap="square" rtlCol="0">
            <a:spAutoFit/>
          </a:bodyPr>
          <a:lstStyle/>
          <a:p>
            <a:r>
              <a:rPr kumimoji="1" lang="en-US" altLang="ja-JP" sz="2800" dirty="0"/>
              <a:t>〈</a:t>
            </a:r>
            <a:r>
              <a:rPr kumimoji="1" lang="ja-JP" altLang="en-US" sz="2800" dirty="0"/>
              <a:t>口コミ</a:t>
            </a:r>
            <a:r>
              <a:rPr lang="en-US" altLang="ja-JP" sz="2800" dirty="0"/>
              <a:t>〉</a:t>
            </a:r>
            <a:endParaRPr kumimoji="1" lang="ja-JP" altLang="en-US" sz="2800" dirty="0"/>
          </a:p>
        </p:txBody>
      </p:sp>
      <p:grpSp>
        <p:nvGrpSpPr>
          <p:cNvPr id="27" name="グループ化 26">
            <a:extLst>
              <a:ext uri="{FF2B5EF4-FFF2-40B4-BE49-F238E27FC236}">
                <a16:creationId xmlns:a16="http://schemas.microsoft.com/office/drawing/2014/main" id="{09EDEABC-80EE-4F85-84FE-875E3E9A3DC7}"/>
              </a:ext>
            </a:extLst>
          </p:cNvPr>
          <p:cNvGrpSpPr/>
          <p:nvPr/>
        </p:nvGrpSpPr>
        <p:grpSpPr>
          <a:xfrm>
            <a:off x="1303829" y="832438"/>
            <a:ext cx="9520337" cy="4288202"/>
            <a:chOff x="1367011" y="1222640"/>
            <a:chExt cx="9838958" cy="4463424"/>
          </a:xfrm>
        </p:grpSpPr>
        <p:sp>
          <p:nvSpPr>
            <p:cNvPr id="13" name="テキスト ボックス 12">
              <a:extLst>
                <a:ext uri="{FF2B5EF4-FFF2-40B4-BE49-F238E27FC236}">
                  <a16:creationId xmlns:a16="http://schemas.microsoft.com/office/drawing/2014/main" id="{7336627C-B1AF-4BF1-B30C-545A3506ED15}"/>
                </a:ext>
              </a:extLst>
            </p:cNvPr>
            <p:cNvSpPr txBox="1"/>
            <p:nvPr/>
          </p:nvSpPr>
          <p:spPr>
            <a:xfrm>
              <a:off x="1383835" y="1222640"/>
              <a:ext cx="2470712" cy="523220"/>
            </a:xfrm>
            <a:prstGeom prst="rect">
              <a:avLst/>
            </a:prstGeom>
            <a:noFill/>
          </p:spPr>
          <p:txBody>
            <a:bodyPr wrap="square" rtlCol="0">
              <a:spAutoFit/>
            </a:bodyPr>
            <a:lstStyle/>
            <a:p>
              <a:r>
                <a:rPr kumimoji="1" lang="en-US" altLang="ja-JP" sz="2800" dirty="0"/>
                <a:t>〈 Instagram </a:t>
              </a:r>
              <a:r>
                <a:rPr lang="en-US" altLang="ja-JP" sz="2800" dirty="0"/>
                <a:t>〉</a:t>
              </a:r>
              <a:endParaRPr kumimoji="1" lang="ja-JP" altLang="en-US" sz="2800" dirty="0"/>
            </a:p>
          </p:txBody>
        </p:sp>
        <p:sp>
          <p:nvSpPr>
            <p:cNvPr id="5" name="正方形/長方形 4">
              <a:extLst>
                <a:ext uri="{FF2B5EF4-FFF2-40B4-BE49-F238E27FC236}">
                  <a16:creationId xmlns:a16="http://schemas.microsoft.com/office/drawing/2014/main" id="{06367A2F-0F24-47F8-B3D6-EBDFCDAE9313}"/>
                </a:ext>
              </a:extLst>
            </p:cNvPr>
            <p:cNvSpPr/>
            <p:nvPr/>
          </p:nvSpPr>
          <p:spPr>
            <a:xfrm>
              <a:off x="1519310" y="1745860"/>
              <a:ext cx="3418449" cy="325593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a:extLst>
                <a:ext uri="{FF2B5EF4-FFF2-40B4-BE49-F238E27FC236}">
                  <a16:creationId xmlns:a16="http://schemas.microsoft.com/office/drawing/2014/main" id="{B9A0B9D8-EB48-4B92-91DE-90D9969E5E28}"/>
                </a:ext>
              </a:extLst>
            </p:cNvPr>
            <p:cNvPicPr>
              <a:picLocks noChangeAspect="1"/>
            </p:cNvPicPr>
            <p:nvPr/>
          </p:nvPicPr>
          <p:blipFill>
            <a:blip r:embed="rId4"/>
            <a:stretch>
              <a:fillRect/>
            </a:stretch>
          </p:blipFill>
          <p:spPr>
            <a:xfrm>
              <a:off x="7024576" y="1697071"/>
              <a:ext cx="3450635" cy="3292125"/>
            </a:xfrm>
            <a:prstGeom prst="rect">
              <a:avLst/>
            </a:prstGeom>
          </p:spPr>
        </p:pic>
        <p:cxnSp>
          <p:nvCxnSpPr>
            <p:cNvPr id="12" name="直線コネクタ 11">
              <a:extLst>
                <a:ext uri="{FF2B5EF4-FFF2-40B4-BE49-F238E27FC236}">
                  <a16:creationId xmlns:a16="http://schemas.microsoft.com/office/drawing/2014/main" id="{0F8EE674-CAA3-47E1-BC4F-1C381BC679B4}"/>
                </a:ext>
              </a:extLst>
            </p:cNvPr>
            <p:cNvCxnSpPr/>
            <p:nvPr/>
          </p:nvCxnSpPr>
          <p:spPr>
            <a:xfrm flipV="1">
              <a:off x="1786597" y="2335237"/>
              <a:ext cx="2560320" cy="233523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楕円 13">
              <a:extLst>
                <a:ext uri="{FF2B5EF4-FFF2-40B4-BE49-F238E27FC236}">
                  <a16:creationId xmlns:a16="http://schemas.microsoft.com/office/drawing/2014/main" id="{41CAAA4D-5D65-4AC1-A6DB-6AE86512FDA6}"/>
                </a:ext>
              </a:extLst>
            </p:cNvPr>
            <p:cNvSpPr/>
            <p:nvPr/>
          </p:nvSpPr>
          <p:spPr>
            <a:xfrm>
              <a:off x="7821637" y="2335237"/>
              <a:ext cx="1927274" cy="19145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C3A5D480-0CB8-442C-848C-0BB04AD3E2BE}"/>
                </a:ext>
              </a:extLst>
            </p:cNvPr>
            <p:cNvSpPr txBox="1"/>
            <p:nvPr/>
          </p:nvSpPr>
          <p:spPr>
            <a:xfrm>
              <a:off x="3066757" y="1803858"/>
              <a:ext cx="1790875" cy="400110"/>
            </a:xfrm>
            <a:prstGeom prst="rect">
              <a:avLst/>
            </a:prstGeom>
            <a:noFill/>
          </p:spPr>
          <p:txBody>
            <a:bodyPr wrap="none" rtlCol="0">
              <a:spAutoFit/>
            </a:bodyPr>
            <a:lstStyle/>
            <a:p>
              <a:r>
                <a:rPr kumimoji="1" lang="ja-JP" altLang="en-US" sz="2000" dirty="0"/>
                <a:t>相関係数＝</a:t>
              </a:r>
              <a:r>
                <a:rPr kumimoji="1" lang="en-US" altLang="ja-JP" sz="2000" dirty="0"/>
                <a:t>1.0</a:t>
              </a:r>
              <a:endParaRPr kumimoji="1" lang="ja-JP" altLang="en-US" sz="2000" dirty="0"/>
            </a:p>
          </p:txBody>
        </p:sp>
        <p:sp>
          <p:nvSpPr>
            <p:cNvPr id="24" name="テキスト ボックス 23">
              <a:extLst>
                <a:ext uri="{FF2B5EF4-FFF2-40B4-BE49-F238E27FC236}">
                  <a16:creationId xmlns:a16="http://schemas.microsoft.com/office/drawing/2014/main" id="{4F8E658F-FD7E-4485-8E38-49650E5BC571}"/>
                </a:ext>
              </a:extLst>
            </p:cNvPr>
            <p:cNvSpPr txBox="1"/>
            <p:nvPr/>
          </p:nvSpPr>
          <p:spPr>
            <a:xfrm>
              <a:off x="8679555" y="1803858"/>
              <a:ext cx="1790875" cy="400110"/>
            </a:xfrm>
            <a:prstGeom prst="rect">
              <a:avLst/>
            </a:prstGeom>
            <a:noFill/>
          </p:spPr>
          <p:txBody>
            <a:bodyPr wrap="none" rtlCol="0">
              <a:spAutoFit/>
            </a:bodyPr>
            <a:lstStyle/>
            <a:p>
              <a:r>
                <a:rPr kumimoji="1" lang="ja-JP" altLang="en-US" sz="2000" dirty="0"/>
                <a:t>相関係数＝</a:t>
              </a:r>
              <a:r>
                <a:rPr kumimoji="1" lang="en-US" altLang="ja-JP" sz="2000" dirty="0"/>
                <a:t>0.0</a:t>
              </a:r>
              <a:endParaRPr kumimoji="1" lang="ja-JP" altLang="en-US" sz="2000" dirty="0"/>
            </a:p>
          </p:txBody>
        </p:sp>
        <p:sp>
          <p:nvSpPr>
            <p:cNvPr id="18" name="テキスト ボックス 17">
              <a:extLst>
                <a:ext uri="{FF2B5EF4-FFF2-40B4-BE49-F238E27FC236}">
                  <a16:creationId xmlns:a16="http://schemas.microsoft.com/office/drawing/2014/main" id="{A83B9C70-B240-4CE0-AC49-E79BC94011A3}"/>
                </a:ext>
              </a:extLst>
            </p:cNvPr>
            <p:cNvSpPr txBox="1"/>
            <p:nvPr/>
          </p:nvSpPr>
          <p:spPr>
            <a:xfrm>
              <a:off x="1561514" y="1793972"/>
              <a:ext cx="450166" cy="461665"/>
            </a:xfrm>
            <a:prstGeom prst="rect">
              <a:avLst/>
            </a:prstGeom>
            <a:noFill/>
          </p:spPr>
          <p:txBody>
            <a:bodyPr wrap="square" rtlCol="0">
              <a:spAutoFit/>
            </a:bodyPr>
            <a:lstStyle/>
            <a:p>
              <a:r>
                <a:rPr kumimoji="1" lang="en-US" altLang="ja-JP" sz="2400" dirty="0"/>
                <a:t>Y</a:t>
              </a:r>
            </a:p>
          </p:txBody>
        </p:sp>
        <p:sp>
          <p:nvSpPr>
            <p:cNvPr id="26" name="テキスト ボックス 25">
              <a:extLst>
                <a:ext uri="{FF2B5EF4-FFF2-40B4-BE49-F238E27FC236}">
                  <a16:creationId xmlns:a16="http://schemas.microsoft.com/office/drawing/2014/main" id="{80B768A2-8E6D-4EB0-AF81-B2DF1EA381C4}"/>
                </a:ext>
              </a:extLst>
            </p:cNvPr>
            <p:cNvSpPr txBox="1"/>
            <p:nvPr/>
          </p:nvSpPr>
          <p:spPr>
            <a:xfrm>
              <a:off x="7092409" y="1773080"/>
              <a:ext cx="450166" cy="461665"/>
            </a:xfrm>
            <a:prstGeom prst="rect">
              <a:avLst/>
            </a:prstGeom>
            <a:noFill/>
          </p:spPr>
          <p:txBody>
            <a:bodyPr wrap="square" rtlCol="0">
              <a:spAutoFit/>
            </a:bodyPr>
            <a:lstStyle/>
            <a:p>
              <a:r>
                <a:rPr kumimoji="1" lang="en-US" altLang="ja-JP" sz="2400" dirty="0"/>
                <a:t>Y</a:t>
              </a:r>
            </a:p>
          </p:txBody>
        </p:sp>
        <p:sp>
          <p:nvSpPr>
            <p:cNvPr id="19" name="テキスト ボックス 18">
              <a:extLst>
                <a:ext uri="{FF2B5EF4-FFF2-40B4-BE49-F238E27FC236}">
                  <a16:creationId xmlns:a16="http://schemas.microsoft.com/office/drawing/2014/main" id="{88EDFF0C-E44F-44A3-8B38-477FE639C68F}"/>
                </a:ext>
              </a:extLst>
            </p:cNvPr>
            <p:cNvSpPr txBox="1"/>
            <p:nvPr/>
          </p:nvSpPr>
          <p:spPr>
            <a:xfrm>
              <a:off x="4482392" y="4527531"/>
              <a:ext cx="311935" cy="461665"/>
            </a:xfrm>
            <a:prstGeom prst="rect">
              <a:avLst/>
            </a:prstGeom>
            <a:noFill/>
          </p:spPr>
          <p:txBody>
            <a:bodyPr wrap="square" rtlCol="0">
              <a:spAutoFit/>
            </a:bodyPr>
            <a:lstStyle/>
            <a:p>
              <a:r>
                <a:rPr kumimoji="1" lang="en-US" altLang="ja-JP" sz="2400" dirty="0"/>
                <a:t>X</a:t>
              </a:r>
              <a:endParaRPr kumimoji="1" lang="ja-JP" altLang="en-US" sz="2400" dirty="0"/>
            </a:p>
          </p:txBody>
        </p:sp>
        <p:sp>
          <p:nvSpPr>
            <p:cNvPr id="28" name="テキスト ボックス 27">
              <a:extLst>
                <a:ext uri="{FF2B5EF4-FFF2-40B4-BE49-F238E27FC236}">
                  <a16:creationId xmlns:a16="http://schemas.microsoft.com/office/drawing/2014/main" id="{818D234F-D96B-4ABC-A849-E8A6CCB88F93}"/>
                </a:ext>
              </a:extLst>
            </p:cNvPr>
            <p:cNvSpPr txBox="1"/>
            <p:nvPr/>
          </p:nvSpPr>
          <p:spPr>
            <a:xfrm>
              <a:off x="10090712" y="4494822"/>
              <a:ext cx="311935" cy="461665"/>
            </a:xfrm>
            <a:prstGeom prst="rect">
              <a:avLst/>
            </a:prstGeom>
            <a:noFill/>
          </p:spPr>
          <p:txBody>
            <a:bodyPr wrap="square" rtlCol="0">
              <a:spAutoFit/>
            </a:bodyPr>
            <a:lstStyle/>
            <a:p>
              <a:r>
                <a:rPr kumimoji="1" lang="en-US" altLang="ja-JP" sz="2400" dirty="0"/>
                <a:t>X</a:t>
              </a:r>
              <a:endParaRPr kumimoji="1" lang="ja-JP" altLang="en-US" sz="2400" dirty="0"/>
            </a:p>
          </p:txBody>
        </p:sp>
        <p:sp>
          <p:nvSpPr>
            <p:cNvPr id="20" name="テキスト ボックス 19">
              <a:extLst>
                <a:ext uri="{FF2B5EF4-FFF2-40B4-BE49-F238E27FC236}">
                  <a16:creationId xmlns:a16="http://schemas.microsoft.com/office/drawing/2014/main" id="{A16E3FED-6A2F-4A74-BEA8-6EC932404E15}"/>
                </a:ext>
              </a:extLst>
            </p:cNvPr>
            <p:cNvSpPr txBox="1"/>
            <p:nvPr/>
          </p:nvSpPr>
          <p:spPr>
            <a:xfrm>
              <a:off x="1367011" y="5224399"/>
              <a:ext cx="3861955" cy="461665"/>
            </a:xfrm>
            <a:prstGeom prst="rect">
              <a:avLst/>
            </a:prstGeom>
            <a:noFill/>
          </p:spPr>
          <p:txBody>
            <a:bodyPr wrap="none" rtlCol="0">
              <a:spAutoFit/>
            </a:bodyPr>
            <a:lstStyle/>
            <a:p>
              <a:r>
                <a:rPr lang="ja-JP" altLang="en-US" sz="2400" dirty="0"/>
                <a:t>期待＝成果の関連性が高い</a:t>
              </a:r>
              <a:endParaRPr kumimoji="1" lang="ja-JP" altLang="en-US" sz="2400" dirty="0"/>
            </a:p>
          </p:txBody>
        </p:sp>
        <p:sp>
          <p:nvSpPr>
            <p:cNvPr id="30" name="テキスト ボックス 29">
              <a:extLst>
                <a:ext uri="{FF2B5EF4-FFF2-40B4-BE49-F238E27FC236}">
                  <a16:creationId xmlns:a16="http://schemas.microsoft.com/office/drawing/2014/main" id="{1B70B006-6DC7-41D9-8E93-88D64C5791D3}"/>
                </a:ext>
              </a:extLst>
            </p:cNvPr>
            <p:cNvSpPr txBox="1"/>
            <p:nvPr/>
          </p:nvSpPr>
          <p:spPr>
            <a:xfrm>
              <a:off x="6364579" y="5211107"/>
              <a:ext cx="4841390" cy="461665"/>
            </a:xfrm>
            <a:prstGeom prst="rect">
              <a:avLst/>
            </a:prstGeom>
            <a:noFill/>
          </p:spPr>
          <p:txBody>
            <a:bodyPr wrap="none" rtlCol="0">
              <a:spAutoFit/>
            </a:bodyPr>
            <a:lstStyle/>
            <a:p>
              <a:r>
                <a:rPr lang="ja-JP" altLang="en-US" sz="2400" dirty="0"/>
                <a:t>期待＝成果にならず関連性が低い</a:t>
              </a:r>
              <a:endParaRPr kumimoji="1" lang="ja-JP" altLang="en-US" sz="2400" dirty="0"/>
            </a:p>
          </p:txBody>
        </p:sp>
      </p:grpSp>
      <p:graphicFrame>
        <p:nvGraphicFramePr>
          <p:cNvPr id="33" name="表 32">
            <a:extLst>
              <a:ext uri="{FF2B5EF4-FFF2-40B4-BE49-F238E27FC236}">
                <a16:creationId xmlns:a16="http://schemas.microsoft.com/office/drawing/2014/main" id="{B32F5613-D603-4970-B4F6-6985F9F1D045}"/>
              </a:ext>
            </a:extLst>
          </p:cNvPr>
          <p:cNvGraphicFramePr>
            <a:graphicFrameLocks noGrp="1"/>
          </p:cNvGraphicFramePr>
          <p:nvPr>
            <p:extLst>
              <p:ext uri="{D42A27DB-BD31-4B8C-83A1-F6EECF244321}">
                <p14:modId xmlns:p14="http://schemas.microsoft.com/office/powerpoint/2010/main" val="3465039038"/>
              </p:ext>
            </p:extLst>
          </p:nvPr>
        </p:nvGraphicFramePr>
        <p:xfrm>
          <a:off x="1492032" y="5481896"/>
          <a:ext cx="8620416" cy="741680"/>
        </p:xfrm>
        <a:graphic>
          <a:graphicData uri="http://schemas.openxmlformats.org/drawingml/2006/table">
            <a:tbl>
              <a:tblPr firstRow="1" bandRow="1">
                <a:tableStyleId>{5C22544A-7EE6-4342-B048-85BDC9FD1C3A}</a:tableStyleId>
              </a:tblPr>
              <a:tblGrid>
                <a:gridCol w="1436736">
                  <a:extLst>
                    <a:ext uri="{9D8B030D-6E8A-4147-A177-3AD203B41FA5}">
                      <a16:colId xmlns:a16="http://schemas.microsoft.com/office/drawing/2014/main" val="1277975604"/>
                    </a:ext>
                  </a:extLst>
                </a:gridCol>
                <a:gridCol w="1436736">
                  <a:extLst>
                    <a:ext uri="{9D8B030D-6E8A-4147-A177-3AD203B41FA5}">
                      <a16:colId xmlns:a16="http://schemas.microsoft.com/office/drawing/2014/main" val="2230406827"/>
                    </a:ext>
                  </a:extLst>
                </a:gridCol>
                <a:gridCol w="1436736">
                  <a:extLst>
                    <a:ext uri="{9D8B030D-6E8A-4147-A177-3AD203B41FA5}">
                      <a16:colId xmlns:a16="http://schemas.microsoft.com/office/drawing/2014/main" val="2205839071"/>
                    </a:ext>
                  </a:extLst>
                </a:gridCol>
                <a:gridCol w="1436736">
                  <a:extLst>
                    <a:ext uri="{9D8B030D-6E8A-4147-A177-3AD203B41FA5}">
                      <a16:colId xmlns:a16="http://schemas.microsoft.com/office/drawing/2014/main" val="2482327079"/>
                    </a:ext>
                  </a:extLst>
                </a:gridCol>
                <a:gridCol w="1436736">
                  <a:extLst>
                    <a:ext uri="{9D8B030D-6E8A-4147-A177-3AD203B41FA5}">
                      <a16:colId xmlns:a16="http://schemas.microsoft.com/office/drawing/2014/main" val="3220403256"/>
                    </a:ext>
                  </a:extLst>
                </a:gridCol>
                <a:gridCol w="1436736">
                  <a:extLst>
                    <a:ext uri="{9D8B030D-6E8A-4147-A177-3AD203B41FA5}">
                      <a16:colId xmlns:a16="http://schemas.microsoft.com/office/drawing/2014/main" val="512657109"/>
                    </a:ext>
                  </a:extLst>
                </a:gridCol>
              </a:tblGrid>
              <a:tr h="370840">
                <a:tc rowSpan="2">
                  <a:txBody>
                    <a:bodyPr/>
                    <a:lstStyle/>
                    <a:p>
                      <a:pPr algn="ctr"/>
                      <a:r>
                        <a:rPr kumimoji="1" lang="ja-JP" altLang="en-US" dirty="0">
                          <a:solidFill>
                            <a:schemeClr val="tx1"/>
                          </a:solidFill>
                        </a:rPr>
                        <a:t>満足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r>
                        <a:rPr lang="ja-JP" altLang="en-US" dirty="0">
                          <a:solidFill>
                            <a:schemeClr val="tx1"/>
                          </a:solidFill>
                        </a:rPr>
                        <a:t>かなり高い　　　　　　　　　　　　　　　　　　　　　　　　　　　　　　　　　低い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1644977"/>
                  </a:ext>
                </a:extLst>
              </a:tr>
              <a:tr h="370840">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dirty="0"/>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dirty="0"/>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dirty="0"/>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pPr algn="ctr"/>
                      <a:r>
                        <a:rPr kumimoji="1" lang="ja-JP" altLang="en-US" dirty="0"/>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dirty="0"/>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6936011"/>
                  </a:ext>
                </a:extLst>
              </a:tr>
            </a:tbl>
          </a:graphicData>
        </a:graphic>
      </p:graphicFrame>
      <p:sp>
        <p:nvSpPr>
          <p:cNvPr id="31" name="テキスト ボックス 30">
            <a:extLst>
              <a:ext uri="{FF2B5EF4-FFF2-40B4-BE49-F238E27FC236}">
                <a16:creationId xmlns:a16="http://schemas.microsoft.com/office/drawing/2014/main" id="{73EE8E02-58ED-421A-A9B6-FFCD59EFB022}"/>
              </a:ext>
            </a:extLst>
          </p:cNvPr>
          <p:cNvSpPr txBox="1"/>
          <p:nvPr/>
        </p:nvSpPr>
        <p:spPr>
          <a:xfrm>
            <a:off x="4705085" y="6216888"/>
            <a:ext cx="5389617" cy="523220"/>
          </a:xfrm>
          <a:prstGeom prst="rect">
            <a:avLst/>
          </a:prstGeom>
          <a:noFill/>
        </p:spPr>
        <p:txBody>
          <a:bodyPr wrap="none" rtlCol="0">
            <a:spAutoFit/>
          </a:bodyPr>
          <a:lstStyle/>
          <a:p>
            <a:r>
              <a:rPr kumimoji="1" lang="ja-JP" altLang="en-US" sz="2800" dirty="0"/>
              <a:t>期待通りの３に集まる傾向になる　</a:t>
            </a:r>
          </a:p>
        </p:txBody>
      </p:sp>
      <p:pic>
        <p:nvPicPr>
          <p:cNvPr id="35" name="図 34">
            <a:extLst>
              <a:ext uri="{FF2B5EF4-FFF2-40B4-BE49-F238E27FC236}">
                <a16:creationId xmlns:a16="http://schemas.microsoft.com/office/drawing/2014/main" id="{A5883757-AF7E-4149-8902-7744193E84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6407" y="5537896"/>
            <a:ext cx="4724809" cy="188992"/>
          </a:xfrm>
          <a:prstGeom prst="rect">
            <a:avLst/>
          </a:prstGeom>
        </p:spPr>
      </p:pic>
    </p:spTree>
    <p:extLst>
      <p:ext uri="{BB962C8B-B14F-4D97-AF65-F5344CB8AC3E}">
        <p14:creationId xmlns:p14="http://schemas.microsoft.com/office/powerpoint/2010/main" val="21033628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17C281EC-2318-4865-A59F-C03318E6B479}"/>
              </a:ext>
            </a:extLst>
          </p:cNvPr>
          <p:cNvPicPr>
            <a:picLocks noChangeAspect="1"/>
          </p:cNvPicPr>
          <p:nvPr/>
        </p:nvPicPr>
        <p:blipFill>
          <a:blip r:embed="rId2"/>
          <a:stretch>
            <a:fillRect/>
          </a:stretch>
        </p:blipFill>
        <p:spPr>
          <a:xfrm>
            <a:off x="281353" y="2496764"/>
            <a:ext cx="6935371" cy="2712422"/>
          </a:xfrm>
          <a:prstGeom prst="rect">
            <a:avLst/>
          </a:prstGeom>
        </p:spPr>
      </p:pic>
      <p:sp>
        <p:nvSpPr>
          <p:cNvPr id="2" name="スライド番号プレースホルダー 1">
            <a:extLst>
              <a:ext uri="{FF2B5EF4-FFF2-40B4-BE49-F238E27FC236}">
                <a16:creationId xmlns:a16="http://schemas.microsoft.com/office/drawing/2014/main" id="{BFEBE005-DD8A-46D1-BBD2-52DDC667C38B}"/>
              </a:ext>
            </a:extLst>
          </p:cNvPr>
          <p:cNvSpPr>
            <a:spLocks noGrp="1"/>
          </p:cNvSpPr>
          <p:nvPr>
            <p:ph type="sldNum" sz="quarter" idx="12"/>
          </p:nvPr>
        </p:nvSpPr>
        <p:spPr/>
        <p:txBody>
          <a:bodyPr/>
          <a:lstStyle/>
          <a:p>
            <a:fld id="{A907C92C-AC45-405D-B19C-A99A5FE26F70}" type="slidenum">
              <a:rPr kumimoji="1" lang="ja-JP" altLang="en-US" smtClean="0"/>
              <a:t>36</a:t>
            </a:fld>
            <a:endParaRPr kumimoji="1" lang="ja-JP" altLang="en-US"/>
          </a:p>
        </p:txBody>
      </p:sp>
      <p:pic>
        <p:nvPicPr>
          <p:cNvPr id="3" name="図 2">
            <a:extLst>
              <a:ext uri="{FF2B5EF4-FFF2-40B4-BE49-F238E27FC236}">
                <a16:creationId xmlns:a16="http://schemas.microsoft.com/office/drawing/2014/main" id="{2D9872FC-8C3F-475A-BDD5-61874043395D}"/>
              </a:ext>
            </a:extLst>
          </p:cNvPr>
          <p:cNvPicPr>
            <a:picLocks noChangeAspect="1"/>
          </p:cNvPicPr>
          <p:nvPr/>
        </p:nvPicPr>
        <p:blipFill>
          <a:blip r:embed="rId3"/>
          <a:stretch>
            <a:fillRect/>
          </a:stretch>
        </p:blipFill>
        <p:spPr>
          <a:xfrm>
            <a:off x="0" y="0"/>
            <a:ext cx="12192000" cy="871728"/>
          </a:xfrm>
          <a:prstGeom prst="rect">
            <a:avLst/>
          </a:prstGeom>
        </p:spPr>
      </p:pic>
      <p:sp>
        <p:nvSpPr>
          <p:cNvPr id="4" name="テキスト ボックス 3">
            <a:extLst>
              <a:ext uri="{FF2B5EF4-FFF2-40B4-BE49-F238E27FC236}">
                <a16:creationId xmlns:a16="http://schemas.microsoft.com/office/drawing/2014/main" id="{823A622E-7F83-4AD9-A1BD-F801D3570A3C}"/>
              </a:ext>
            </a:extLst>
          </p:cNvPr>
          <p:cNvSpPr txBox="1"/>
          <p:nvPr/>
        </p:nvSpPr>
        <p:spPr>
          <a:xfrm>
            <a:off x="5317928" y="132664"/>
            <a:ext cx="2654300" cy="584775"/>
          </a:xfrm>
          <a:prstGeom prst="rect">
            <a:avLst/>
          </a:prstGeom>
          <a:noFill/>
        </p:spPr>
        <p:txBody>
          <a:bodyPr wrap="square" rtlCol="0">
            <a:spAutoFit/>
          </a:bodyPr>
          <a:lstStyle/>
          <a:p>
            <a:r>
              <a:rPr lang="ja-JP" altLang="en-US" sz="3200" dirty="0">
                <a:solidFill>
                  <a:schemeClr val="bg1"/>
                </a:solidFill>
              </a:rPr>
              <a:t>検証結果</a:t>
            </a:r>
            <a:endParaRPr kumimoji="1" lang="ja-JP" altLang="en-US" sz="3200" dirty="0">
              <a:solidFill>
                <a:schemeClr val="bg1"/>
              </a:solidFill>
            </a:endParaRPr>
          </a:p>
        </p:txBody>
      </p:sp>
      <p:sp>
        <p:nvSpPr>
          <p:cNvPr id="10" name="テキスト ボックス 9">
            <a:extLst>
              <a:ext uri="{FF2B5EF4-FFF2-40B4-BE49-F238E27FC236}">
                <a16:creationId xmlns:a16="http://schemas.microsoft.com/office/drawing/2014/main" id="{2F7B481E-BF80-49F3-8C8C-1F0B4CC17754}"/>
              </a:ext>
            </a:extLst>
          </p:cNvPr>
          <p:cNvSpPr txBox="1"/>
          <p:nvPr/>
        </p:nvSpPr>
        <p:spPr>
          <a:xfrm>
            <a:off x="738603" y="5764006"/>
            <a:ext cx="10714793" cy="584775"/>
          </a:xfrm>
          <a:prstGeom prst="rect">
            <a:avLst/>
          </a:prstGeom>
          <a:noFill/>
        </p:spPr>
        <p:txBody>
          <a:bodyPr wrap="none" rtlCol="0">
            <a:spAutoFit/>
          </a:bodyPr>
          <a:lstStyle/>
          <a:p>
            <a:r>
              <a:rPr lang="ja-JP" altLang="en-US" sz="3200" dirty="0"/>
              <a:t>標準化係数が</a:t>
            </a:r>
            <a:r>
              <a:rPr lang="en-US" altLang="ja-JP" sz="3200" dirty="0"/>
              <a:t>0.289</a:t>
            </a:r>
            <a:r>
              <a:rPr lang="ja-JP" altLang="en-US" sz="3200" dirty="0" err="1"/>
              <a:t>なので</a:t>
            </a:r>
            <a:r>
              <a:rPr lang="ja-JP" altLang="en-US" sz="3200" dirty="0"/>
              <a:t>期待と成果は若干の関係性がある</a:t>
            </a:r>
            <a:endParaRPr lang="en-US" altLang="ja-JP" sz="3200" dirty="0"/>
          </a:p>
        </p:txBody>
      </p:sp>
      <p:sp>
        <p:nvSpPr>
          <p:cNvPr id="12" name="テキスト ボックス 11">
            <a:extLst>
              <a:ext uri="{FF2B5EF4-FFF2-40B4-BE49-F238E27FC236}">
                <a16:creationId xmlns:a16="http://schemas.microsoft.com/office/drawing/2014/main" id="{2967D6D7-B79F-4138-B479-B274BA704CCA}"/>
              </a:ext>
            </a:extLst>
          </p:cNvPr>
          <p:cNvSpPr txBox="1"/>
          <p:nvPr/>
        </p:nvSpPr>
        <p:spPr>
          <a:xfrm>
            <a:off x="2019067" y="1722968"/>
            <a:ext cx="3090911" cy="707886"/>
          </a:xfrm>
          <a:prstGeom prst="rect">
            <a:avLst/>
          </a:prstGeom>
          <a:noFill/>
        </p:spPr>
        <p:txBody>
          <a:bodyPr wrap="none" rtlCol="0">
            <a:spAutoFit/>
          </a:bodyPr>
          <a:lstStyle/>
          <a:p>
            <a:r>
              <a:rPr lang="ja-JP" altLang="en-US" sz="4000" dirty="0"/>
              <a:t>期待＝成果</a:t>
            </a:r>
            <a:r>
              <a:rPr kumimoji="1" lang="ja-JP" altLang="en-US" sz="4000" dirty="0"/>
              <a:t>　</a:t>
            </a:r>
          </a:p>
        </p:txBody>
      </p:sp>
      <p:pic>
        <p:nvPicPr>
          <p:cNvPr id="8" name="図 7">
            <a:extLst>
              <a:ext uri="{FF2B5EF4-FFF2-40B4-BE49-F238E27FC236}">
                <a16:creationId xmlns:a16="http://schemas.microsoft.com/office/drawing/2014/main" id="{5158F391-676B-4CA9-B8E4-D26BE51F1252}"/>
              </a:ext>
            </a:extLst>
          </p:cNvPr>
          <p:cNvPicPr>
            <a:picLocks noChangeAspect="1"/>
          </p:cNvPicPr>
          <p:nvPr/>
        </p:nvPicPr>
        <p:blipFill>
          <a:blip r:embed="rId4"/>
          <a:stretch>
            <a:fillRect/>
          </a:stretch>
        </p:blipFill>
        <p:spPr>
          <a:xfrm>
            <a:off x="3778604" y="3924887"/>
            <a:ext cx="1176630" cy="703384"/>
          </a:xfrm>
          <a:prstGeom prst="rect">
            <a:avLst/>
          </a:prstGeom>
        </p:spPr>
      </p:pic>
      <p:sp>
        <p:nvSpPr>
          <p:cNvPr id="7" name="楕円 6">
            <a:extLst>
              <a:ext uri="{FF2B5EF4-FFF2-40B4-BE49-F238E27FC236}">
                <a16:creationId xmlns:a16="http://schemas.microsoft.com/office/drawing/2014/main" id="{91A75E10-0694-4CED-9680-5736C59C41DE}"/>
              </a:ext>
            </a:extLst>
          </p:cNvPr>
          <p:cNvSpPr/>
          <p:nvPr/>
        </p:nvSpPr>
        <p:spPr>
          <a:xfrm>
            <a:off x="5705746" y="4276579"/>
            <a:ext cx="1139581" cy="351691"/>
          </a:xfrm>
          <a:prstGeom prst="ellipse">
            <a:avLst/>
          </a:prstGeom>
          <a:no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id="{49525F94-C975-4ABB-A51B-50AA952A5F0B}"/>
              </a:ext>
            </a:extLst>
          </p:cNvPr>
          <p:cNvPicPr>
            <a:picLocks noChangeAspect="1"/>
          </p:cNvPicPr>
          <p:nvPr/>
        </p:nvPicPr>
        <p:blipFill>
          <a:blip r:embed="rId5"/>
          <a:stretch>
            <a:fillRect/>
          </a:stretch>
        </p:blipFill>
        <p:spPr>
          <a:xfrm>
            <a:off x="6845327" y="973891"/>
            <a:ext cx="5294118" cy="4235295"/>
          </a:xfrm>
          <a:prstGeom prst="rect">
            <a:avLst/>
          </a:prstGeom>
        </p:spPr>
      </p:pic>
      <p:sp>
        <p:nvSpPr>
          <p:cNvPr id="16" name="テキスト ボックス 15">
            <a:extLst>
              <a:ext uri="{FF2B5EF4-FFF2-40B4-BE49-F238E27FC236}">
                <a16:creationId xmlns:a16="http://schemas.microsoft.com/office/drawing/2014/main" id="{F2EB2CB6-9A49-4DC1-BA4E-51A190A12A8B}"/>
              </a:ext>
            </a:extLst>
          </p:cNvPr>
          <p:cNvSpPr txBox="1"/>
          <p:nvPr/>
        </p:nvSpPr>
        <p:spPr>
          <a:xfrm>
            <a:off x="281353" y="995743"/>
            <a:ext cx="2255361" cy="584775"/>
          </a:xfrm>
          <a:prstGeom prst="rect">
            <a:avLst/>
          </a:prstGeom>
          <a:noFill/>
        </p:spPr>
        <p:txBody>
          <a:bodyPr wrap="none" rtlCol="0">
            <a:spAutoFit/>
          </a:bodyPr>
          <a:lstStyle/>
          <a:p>
            <a:r>
              <a:rPr kumimoji="1" lang="en-US" altLang="ja-JP" sz="3200" dirty="0"/>
              <a:t>&lt;Instagram&gt;</a:t>
            </a:r>
            <a:endParaRPr kumimoji="1" lang="ja-JP" altLang="en-US" sz="3200" dirty="0"/>
          </a:p>
        </p:txBody>
      </p:sp>
    </p:spTree>
    <p:extLst>
      <p:ext uri="{BB962C8B-B14F-4D97-AF65-F5344CB8AC3E}">
        <p14:creationId xmlns:p14="http://schemas.microsoft.com/office/powerpoint/2010/main" val="26843307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E51448B-C452-4805-A1B1-F0982600B91E}"/>
              </a:ext>
            </a:extLst>
          </p:cNvPr>
          <p:cNvSpPr txBox="1"/>
          <p:nvPr/>
        </p:nvSpPr>
        <p:spPr>
          <a:xfrm>
            <a:off x="337701" y="1047273"/>
            <a:ext cx="2621230" cy="584775"/>
          </a:xfrm>
          <a:prstGeom prst="rect">
            <a:avLst/>
          </a:prstGeom>
          <a:noFill/>
        </p:spPr>
        <p:txBody>
          <a:bodyPr wrap="none" rtlCol="0">
            <a:spAutoFit/>
          </a:bodyPr>
          <a:lstStyle/>
          <a:p>
            <a:r>
              <a:rPr kumimoji="1" lang="en-US" altLang="ja-JP" sz="3200" dirty="0"/>
              <a:t>&lt;</a:t>
            </a:r>
            <a:r>
              <a:rPr kumimoji="1" lang="ja-JP" altLang="en-US" sz="3200" dirty="0"/>
              <a:t>口コミサイト</a:t>
            </a:r>
            <a:r>
              <a:rPr kumimoji="1" lang="en-US" altLang="ja-JP" sz="3200" dirty="0"/>
              <a:t>&gt;</a:t>
            </a:r>
            <a:endParaRPr kumimoji="1" lang="ja-JP" altLang="en-US" sz="3200" dirty="0"/>
          </a:p>
        </p:txBody>
      </p:sp>
      <p:pic>
        <p:nvPicPr>
          <p:cNvPr id="4" name="図 3">
            <a:extLst>
              <a:ext uri="{FF2B5EF4-FFF2-40B4-BE49-F238E27FC236}">
                <a16:creationId xmlns:a16="http://schemas.microsoft.com/office/drawing/2014/main" id="{42752606-D027-4909-9C4A-3B0BB4DEB3E9}"/>
              </a:ext>
            </a:extLst>
          </p:cNvPr>
          <p:cNvPicPr>
            <a:picLocks noChangeAspect="1"/>
          </p:cNvPicPr>
          <p:nvPr/>
        </p:nvPicPr>
        <p:blipFill>
          <a:blip r:embed="rId2"/>
          <a:stretch>
            <a:fillRect/>
          </a:stretch>
        </p:blipFill>
        <p:spPr>
          <a:xfrm>
            <a:off x="337701" y="2335237"/>
            <a:ext cx="6890869" cy="2785403"/>
          </a:xfrm>
          <a:prstGeom prst="rect">
            <a:avLst/>
          </a:prstGeom>
        </p:spPr>
      </p:pic>
      <p:pic>
        <p:nvPicPr>
          <p:cNvPr id="5" name="図 4">
            <a:extLst>
              <a:ext uri="{FF2B5EF4-FFF2-40B4-BE49-F238E27FC236}">
                <a16:creationId xmlns:a16="http://schemas.microsoft.com/office/drawing/2014/main" id="{55E0A0E3-839B-464D-AB4C-5ACD5805683C}"/>
              </a:ext>
            </a:extLst>
          </p:cNvPr>
          <p:cNvPicPr>
            <a:picLocks noChangeAspect="1"/>
          </p:cNvPicPr>
          <p:nvPr/>
        </p:nvPicPr>
        <p:blipFill>
          <a:blip r:embed="rId3"/>
          <a:stretch>
            <a:fillRect/>
          </a:stretch>
        </p:blipFill>
        <p:spPr>
          <a:xfrm>
            <a:off x="6863412" y="1003156"/>
            <a:ext cx="5120484" cy="4096387"/>
          </a:xfrm>
          <a:prstGeom prst="rect">
            <a:avLst/>
          </a:prstGeom>
        </p:spPr>
      </p:pic>
      <p:pic>
        <p:nvPicPr>
          <p:cNvPr id="7" name="図 6">
            <a:extLst>
              <a:ext uri="{FF2B5EF4-FFF2-40B4-BE49-F238E27FC236}">
                <a16:creationId xmlns:a16="http://schemas.microsoft.com/office/drawing/2014/main" id="{DC72DB74-F5AA-4552-8BB5-51F9F3AFDFBF}"/>
              </a:ext>
            </a:extLst>
          </p:cNvPr>
          <p:cNvPicPr>
            <a:picLocks noChangeAspect="1"/>
          </p:cNvPicPr>
          <p:nvPr/>
        </p:nvPicPr>
        <p:blipFill>
          <a:blip r:embed="rId4"/>
          <a:stretch>
            <a:fillRect/>
          </a:stretch>
        </p:blipFill>
        <p:spPr>
          <a:xfrm>
            <a:off x="0" y="0"/>
            <a:ext cx="12192000" cy="871728"/>
          </a:xfrm>
          <a:prstGeom prst="rect">
            <a:avLst/>
          </a:prstGeom>
        </p:spPr>
      </p:pic>
      <p:sp>
        <p:nvSpPr>
          <p:cNvPr id="8" name="テキスト ボックス 7">
            <a:extLst>
              <a:ext uri="{FF2B5EF4-FFF2-40B4-BE49-F238E27FC236}">
                <a16:creationId xmlns:a16="http://schemas.microsoft.com/office/drawing/2014/main" id="{35B2095A-A8B8-435D-898F-A66FD55CEDC5}"/>
              </a:ext>
            </a:extLst>
          </p:cNvPr>
          <p:cNvSpPr txBox="1"/>
          <p:nvPr/>
        </p:nvSpPr>
        <p:spPr>
          <a:xfrm>
            <a:off x="5317928" y="132664"/>
            <a:ext cx="2654300" cy="584775"/>
          </a:xfrm>
          <a:prstGeom prst="rect">
            <a:avLst/>
          </a:prstGeom>
          <a:noFill/>
        </p:spPr>
        <p:txBody>
          <a:bodyPr wrap="square" rtlCol="0">
            <a:spAutoFit/>
          </a:bodyPr>
          <a:lstStyle/>
          <a:p>
            <a:r>
              <a:rPr lang="ja-JP" altLang="en-US" sz="3200" dirty="0">
                <a:solidFill>
                  <a:schemeClr val="bg1"/>
                </a:solidFill>
              </a:rPr>
              <a:t>検証結果</a:t>
            </a:r>
            <a:endParaRPr kumimoji="1" lang="ja-JP" altLang="en-US" sz="3200" dirty="0">
              <a:solidFill>
                <a:schemeClr val="bg1"/>
              </a:solidFill>
            </a:endParaRPr>
          </a:p>
        </p:txBody>
      </p:sp>
      <p:sp>
        <p:nvSpPr>
          <p:cNvPr id="9" name="テキスト ボックス 8">
            <a:extLst>
              <a:ext uri="{FF2B5EF4-FFF2-40B4-BE49-F238E27FC236}">
                <a16:creationId xmlns:a16="http://schemas.microsoft.com/office/drawing/2014/main" id="{D0EC76B4-1E15-457A-9264-071381C8AF35}"/>
              </a:ext>
            </a:extLst>
          </p:cNvPr>
          <p:cNvSpPr txBox="1"/>
          <p:nvPr/>
        </p:nvSpPr>
        <p:spPr>
          <a:xfrm>
            <a:off x="2237679" y="1760362"/>
            <a:ext cx="3090911" cy="707886"/>
          </a:xfrm>
          <a:prstGeom prst="rect">
            <a:avLst/>
          </a:prstGeom>
          <a:noFill/>
        </p:spPr>
        <p:txBody>
          <a:bodyPr wrap="none" rtlCol="0">
            <a:spAutoFit/>
          </a:bodyPr>
          <a:lstStyle/>
          <a:p>
            <a:r>
              <a:rPr lang="ja-JP" altLang="en-US" sz="4000" dirty="0"/>
              <a:t>期待＝成果</a:t>
            </a:r>
            <a:r>
              <a:rPr kumimoji="1" lang="ja-JP" altLang="en-US" sz="4000" dirty="0"/>
              <a:t>　</a:t>
            </a:r>
          </a:p>
        </p:txBody>
      </p:sp>
      <p:sp>
        <p:nvSpPr>
          <p:cNvPr id="10" name="テキスト ボックス 9">
            <a:extLst>
              <a:ext uri="{FF2B5EF4-FFF2-40B4-BE49-F238E27FC236}">
                <a16:creationId xmlns:a16="http://schemas.microsoft.com/office/drawing/2014/main" id="{ACDE4CFB-B6D4-43BD-840B-1415A8E14FD2}"/>
              </a:ext>
            </a:extLst>
          </p:cNvPr>
          <p:cNvSpPr txBox="1"/>
          <p:nvPr/>
        </p:nvSpPr>
        <p:spPr>
          <a:xfrm>
            <a:off x="738603" y="5764006"/>
            <a:ext cx="10714793" cy="584775"/>
          </a:xfrm>
          <a:prstGeom prst="rect">
            <a:avLst/>
          </a:prstGeom>
          <a:noFill/>
        </p:spPr>
        <p:txBody>
          <a:bodyPr wrap="none" rtlCol="0">
            <a:spAutoFit/>
          </a:bodyPr>
          <a:lstStyle/>
          <a:p>
            <a:r>
              <a:rPr lang="ja-JP" altLang="en-US" sz="3200" dirty="0"/>
              <a:t>標準化係数が</a:t>
            </a:r>
            <a:r>
              <a:rPr lang="en-US" altLang="ja-JP" sz="3200" dirty="0"/>
              <a:t>0.285</a:t>
            </a:r>
            <a:r>
              <a:rPr lang="ja-JP" altLang="en-US" sz="3200" dirty="0" err="1"/>
              <a:t>なので</a:t>
            </a:r>
            <a:r>
              <a:rPr lang="ja-JP" altLang="en-US" sz="3200" dirty="0"/>
              <a:t>期待と成果は</a:t>
            </a:r>
            <a:r>
              <a:rPr lang="ja-JP" altLang="en-US" sz="3200" dirty="0">
                <a:solidFill>
                  <a:srgbClr val="FF0000"/>
                </a:solidFill>
              </a:rPr>
              <a:t>若干の関係性がある</a:t>
            </a:r>
            <a:endParaRPr lang="en-US" altLang="ja-JP" sz="3200" dirty="0">
              <a:solidFill>
                <a:srgbClr val="FF0000"/>
              </a:solidFill>
            </a:endParaRPr>
          </a:p>
        </p:txBody>
      </p:sp>
      <p:sp>
        <p:nvSpPr>
          <p:cNvPr id="3" name="スライド番号プレースホルダー 2">
            <a:extLst>
              <a:ext uri="{FF2B5EF4-FFF2-40B4-BE49-F238E27FC236}">
                <a16:creationId xmlns:a16="http://schemas.microsoft.com/office/drawing/2014/main" id="{F39A9792-84FB-4E2F-925A-D4F1EFDBC3A2}"/>
              </a:ext>
            </a:extLst>
          </p:cNvPr>
          <p:cNvSpPr>
            <a:spLocks noGrp="1"/>
          </p:cNvSpPr>
          <p:nvPr>
            <p:ph type="sldNum" sz="quarter" idx="12"/>
          </p:nvPr>
        </p:nvSpPr>
        <p:spPr/>
        <p:txBody>
          <a:bodyPr/>
          <a:lstStyle/>
          <a:p>
            <a:fld id="{A907C92C-AC45-405D-B19C-A99A5FE26F70}" type="slidenum">
              <a:rPr kumimoji="1" lang="ja-JP" altLang="en-US" smtClean="0"/>
              <a:t>37</a:t>
            </a:fld>
            <a:endParaRPr kumimoji="1" lang="ja-JP" altLang="en-US"/>
          </a:p>
        </p:txBody>
      </p:sp>
    </p:spTree>
    <p:extLst>
      <p:ext uri="{BB962C8B-B14F-4D97-AF65-F5344CB8AC3E}">
        <p14:creationId xmlns:p14="http://schemas.microsoft.com/office/powerpoint/2010/main" val="13693111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1EC20E7-4D7A-40AD-A08F-1AE782C48BD1}"/>
              </a:ext>
            </a:extLst>
          </p:cNvPr>
          <p:cNvSpPr>
            <a:spLocks noGrp="1"/>
          </p:cNvSpPr>
          <p:nvPr>
            <p:ph type="sldNum" sz="quarter" idx="12"/>
          </p:nvPr>
        </p:nvSpPr>
        <p:spPr/>
        <p:txBody>
          <a:bodyPr/>
          <a:lstStyle/>
          <a:p>
            <a:fld id="{A907C92C-AC45-405D-B19C-A99A5FE26F70}" type="slidenum">
              <a:rPr kumimoji="1" lang="ja-JP" altLang="en-US" smtClean="0"/>
              <a:t>38</a:t>
            </a:fld>
            <a:endParaRPr kumimoji="1" lang="ja-JP" altLang="en-US"/>
          </a:p>
        </p:txBody>
      </p:sp>
      <p:pic>
        <p:nvPicPr>
          <p:cNvPr id="3" name="図 2">
            <a:extLst>
              <a:ext uri="{FF2B5EF4-FFF2-40B4-BE49-F238E27FC236}">
                <a16:creationId xmlns:a16="http://schemas.microsoft.com/office/drawing/2014/main" id="{4FCF1C07-2C3E-497E-9451-4183100473D3}"/>
              </a:ext>
            </a:extLst>
          </p:cNvPr>
          <p:cNvPicPr>
            <a:picLocks noChangeAspect="1"/>
          </p:cNvPicPr>
          <p:nvPr/>
        </p:nvPicPr>
        <p:blipFill>
          <a:blip r:embed="rId2"/>
          <a:stretch>
            <a:fillRect/>
          </a:stretch>
        </p:blipFill>
        <p:spPr>
          <a:xfrm>
            <a:off x="641474" y="1705249"/>
            <a:ext cx="4830857" cy="3864686"/>
          </a:xfrm>
          <a:prstGeom prst="rect">
            <a:avLst/>
          </a:prstGeom>
        </p:spPr>
      </p:pic>
      <p:pic>
        <p:nvPicPr>
          <p:cNvPr id="4" name="図 3">
            <a:extLst>
              <a:ext uri="{FF2B5EF4-FFF2-40B4-BE49-F238E27FC236}">
                <a16:creationId xmlns:a16="http://schemas.microsoft.com/office/drawing/2014/main" id="{BCC8ABDD-FA6D-4A4A-90D9-38A19C457117}"/>
              </a:ext>
            </a:extLst>
          </p:cNvPr>
          <p:cNvPicPr>
            <a:picLocks noChangeAspect="1"/>
          </p:cNvPicPr>
          <p:nvPr/>
        </p:nvPicPr>
        <p:blipFill>
          <a:blip r:embed="rId3"/>
          <a:stretch>
            <a:fillRect/>
          </a:stretch>
        </p:blipFill>
        <p:spPr>
          <a:xfrm>
            <a:off x="6373771" y="1705249"/>
            <a:ext cx="4830858" cy="3864686"/>
          </a:xfrm>
          <a:prstGeom prst="rect">
            <a:avLst/>
          </a:prstGeom>
        </p:spPr>
      </p:pic>
      <p:sp>
        <p:nvSpPr>
          <p:cNvPr id="5" name="テキスト ボックス 4">
            <a:extLst>
              <a:ext uri="{FF2B5EF4-FFF2-40B4-BE49-F238E27FC236}">
                <a16:creationId xmlns:a16="http://schemas.microsoft.com/office/drawing/2014/main" id="{3388B4D7-0285-462D-A0E3-06265E4601B4}"/>
              </a:ext>
            </a:extLst>
          </p:cNvPr>
          <p:cNvSpPr txBox="1"/>
          <p:nvPr/>
        </p:nvSpPr>
        <p:spPr>
          <a:xfrm>
            <a:off x="443123" y="915365"/>
            <a:ext cx="2255361" cy="584775"/>
          </a:xfrm>
          <a:prstGeom prst="rect">
            <a:avLst/>
          </a:prstGeom>
          <a:noFill/>
        </p:spPr>
        <p:txBody>
          <a:bodyPr wrap="none" rtlCol="0">
            <a:spAutoFit/>
          </a:bodyPr>
          <a:lstStyle/>
          <a:p>
            <a:r>
              <a:rPr kumimoji="1" lang="en-US" altLang="ja-JP" sz="3200" dirty="0"/>
              <a:t>&lt;Instagram&gt;</a:t>
            </a:r>
            <a:endParaRPr kumimoji="1" lang="ja-JP" altLang="en-US" sz="3200" dirty="0"/>
          </a:p>
        </p:txBody>
      </p:sp>
      <p:sp>
        <p:nvSpPr>
          <p:cNvPr id="6" name="テキスト ボックス 5">
            <a:extLst>
              <a:ext uri="{FF2B5EF4-FFF2-40B4-BE49-F238E27FC236}">
                <a16:creationId xmlns:a16="http://schemas.microsoft.com/office/drawing/2014/main" id="{6A49FF4C-2F85-4FF5-B499-8EDCBA37517F}"/>
              </a:ext>
            </a:extLst>
          </p:cNvPr>
          <p:cNvSpPr txBox="1"/>
          <p:nvPr/>
        </p:nvSpPr>
        <p:spPr>
          <a:xfrm>
            <a:off x="6220632" y="869205"/>
            <a:ext cx="2621230" cy="584775"/>
          </a:xfrm>
          <a:prstGeom prst="rect">
            <a:avLst/>
          </a:prstGeom>
          <a:noFill/>
        </p:spPr>
        <p:txBody>
          <a:bodyPr wrap="none" rtlCol="0">
            <a:spAutoFit/>
          </a:bodyPr>
          <a:lstStyle/>
          <a:p>
            <a:r>
              <a:rPr kumimoji="1" lang="en-US" altLang="ja-JP" sz="3200" dirty="0"/>
              <a:t>&lt;</a:t>
            </a:r>
            <a:r>
              <a:rPr kumimoji="1" lang="ja-JP" altLang="en-US" sz="3200" dirty="0"/>
              <a:t>口コミサイト</a:t>
            </a:r>
            <a:r>
              <a:rPr kumimoji="1" lang="en-US" altLang="ja-JP" sz="3200" dirty="0"/>
              <a:t>&gt;</a:t>
            </a:r>
            <a:endParaRPr kumimoji="1" lang="ja-JP" altLang="en-US" sz="3200" dirty="0"/>
          </a:p>
        </p:txBody>
      </p:sp>
      <p:pic>
        <p:nvPicPr>
          <p:cNvPr id="9" name="図 8">
            <a:extLst>
              <a:ext uri="{FF2B5EF4-FFF2-40B4-BE49-F238E27FC236}">
                <a16:creationId xmlns:a16="http://schemas.microsoft.com/office/drawing/2014/main" id="{1673D07F-F98F-4EEF-8685-43F69A701C2D}"/>
              </a:ext>
            </a:extLst>
          </p:cNvPr>
          <p:cNvPicPr>
            <a:picLocks noChangeAspect="1"/>
          </p:cNvPicPr>
          <p:nvPr/>
        </p:nvPicPr>
        <p:blipFill>
          <a:blip r:embed="rId4"/>
          <a:stretch>
            <a:fillRect/>
          </a:stretch>
        </p:blipFill>
        <p:spPr>
          <a:xfrm>
            <a:off x="0" y="0"/>
            <a:ext cx="12192000" cy="871728"/>
          </a:xfrm>
          <a:prstGeom prst="rect">
            <a:avLst/>
          </a:prstGeom>
        </p:spPr>
      </p:pic>
      <p:sp>
        <p:nvSpPr>
          <p:cNvPr id="10" name="テキスト ボックス 9">
            <a:extLst>
              <a:ext uri="{FF2B5EF4-FFF2-40B4-BE49-F238E27FC236}">
                <a16:creationId xmlns:a16="http://schemas.microsoft.com/office/drawing/2014/main" id="{A6961E1C-7E55-41F7-8782-0D3B4A7FA271}"/>
              </a:ext>
            </a:extLst>
          </p:cNvPr>
          <p:cNvSpPr txBox="1"/>
          <p:nvPr/>
        </p:nvSpPr>
        <p:spPr>
          <a:xfrm>
            <a:off x="5046621" y="143476"/>
            <a:ext cx="2654300" cy="584775"/>
          </a:xfrm>
          <a:prstGeom prst="rect">
            <a:avLst/>
          </a:prstGeom>
          <a:noFill/>
        </p:spPr>
        <p:txBody>
          <a:bodyPr wrap="square" rtlCol="0">
            <a:spAutoFit/>
          </a:bodyPr>
          <a:lstStyle/>
          <a:p>
            <a:r>
              <a:rPr kumimoji="1" lang="ja-JP" altLang="en-US" sz="3200" dirty="0">
                <a:solidFill>
                  <a:schemeClr val="bg1"/>
                </a:solidFill>
              </a:rPr>
              <a:t>期待と成果</a:t>
            </a:r>
          </a:p>
        </p:txBody>
      </p:sp>
      <p:sp>
        <p:nvSpPr>
          <p:cNvPr id="11" name="テキスト ボックス 10">
            <a:extLst>
              <a:ext uri="{FF2B5EF4-FFF2-40B4-BE49-F238E27FC236}">
                <a16:creationId xmlns:a16="http://schemas.microsoft.com/office/drawing/2014/main" id="{14537908-1AC8-4DB7-AFF2-0F373625B534}"/>
              </a:ext>
            </a:extLst>
          </p:cNvPr>
          <p:cNvSpPr txBox="1"/>
          <p:nvPr/>
        </p:nvSpPr>
        <p:spPr>
          <a:xfrm>
            <a:off x="9182090" y="1287227"/>
            <a:ext cx="1122423" cy="584775"/>
          </a:xfrm>
          <a:prstGeom prst="rect">
            <a:avLst/>
          </a:prstGeom>
          <a:noFill/>
        </p:spPr>
        <p:txBody>
          <a:bodyPr wrap="none" rtlCol="0">
            <a:spAutoFit/>
          </a:bodyPr>
          <a:lstStyle/>
          <a:p>
            <a:r>
              <a:rPr kumimoji="1" lang="en-US" altLang="ja-JP" sz="3200" dirty="0">
                <a:solidFill>
                  <a:srgbClr val="FF0000"/>
                </a:solidFill>
              </a:rPr>
              <a:t>0.285</a:t>
            </a:r>
            <a:endParaRPr kumimoji="1" lang="ja-JP" altLang="en-US" sz="3200" dirty="0">
              <a:solidFill>
                <a:srgbClr val="FF0000"/>
              </a:solidFill>
            </a:endParaRPr>
          </a:p>
        </p:txBody>
      </p:sp>
      <p:sp>
        <p:nvSpPr>
          <p:cNvPr id="12" name="テキスト ボックス 11">
            <a:extLst>
              <a:ext uri="{FF2B5EF4-FFF2-40B4-BE49-F238E27FC236}">
                <a16:creationId xmlns:a16="http://schemas.microsoft.com/office/drawing/2014/main" id="{D53C369C-6DA9-4CF1-81C2-BB7E193667EB}"/>
              </a:ext>
            </a:extLst>
          </p:cNvPr>
          <p:cNvSpPr txBox="1"/>
          <p:nvPr/>
        </p:nvSpPr>
        <p:spPr>
          <a:xfrm>
            <a:off x="3303213" y="1288065"/>
            <a:ext cx="1122423" cy="584775"/>
          </a:xfrm>
          <a:prstGeom prst="rect">
            <a:avLst/>
          </a:prstGeom>
          <a:noFill/>
        </p:spPr>
        <p:txBody>
          <a:bodyPr wrap="none" rtlCol="0">
            <a:spAutoFit/>
          </a:bodyPr>
          <a:lstStyle/>
          <a:p>
            <a:r>
              <a:rPr kumimoji="1" lang="en-US" altLang="ja-JP" sz="3200" dirty="0">
                <a:solidFill>
                  <a:srgbClr val="FF0000"/>
                </a:solidFill>
              </a:rPr>
              <a:t>0.289</a:t>
            </a:r>
            <a:endParaRPr kumimoji="1" lang="ja-JP" altLang="en-US" sz="3200" dirty="0">
              <a:solidFill>
                <a:srgbClr val="FF0000"/>
              </a:solidFill>
            </a:endParaRPr>
          </a:p>
        </p:txBody>
      </p:sp>
      <p:sp>
        <p:nvSpPr>
          <p:cNvPr id="14" name="テキスト ボックス 13">
            <a:extLst>
              <a:ext uri="{FF2B5EF4-FFF2-40B4-BE49-F238E27FC236}">
                <a16:creationId xmlns:a16="http://schemas.microsoft.com/office/drawing/2014/main" id="{92F50583-79F1-495C-B2B0-7828D0D653CB}"/>
              </a:ext>
            </a:extLst>
          </p:cNvPr>
          <p:cNvSpPr txBox="1"/>
          <p:nvPr/>
        </p:nvSpPr>
        <p:spPr>
          <a:xfrm>
            <a:off x="1162644" y="1402640"/>
            <a:ext cx="2437280" cy="400110"/>
          </a:xfrm>
          <a:prstGeom prst="rect">
            <a:avLst/>
          </a:prstGeom>
          <a:noFill/>
        </p:spPr>
        <p:txBody>
          <a:bodyPr wrap="square" rtlCol="0">
            <a:spAutoFit/>
          </a:bodyPr>
          <a:lstStyle/>
          <a:p>
            <a:r>
              <a:rPr lang="ja-JP" altLang="en-US" sz="2000" dirty="0"/>
              <a:t>標準化係数</a:t>
            </a:r>
            <a:endParaRPr kumimoji="1" lang="ja-JP" altLang="en-US" sz="2000" dirty="0"/>
          </a:p>
        </p:txBody>
      </p:sp>
      <p:sp>
        <p:nvSpPr>
          <p:cNvPr id="15" name="テキスト ボックス 14">
            <a:extLst>
              <a:ext uri="{FF2B5EF4-FFF2-40B4-BE49-F238E27FC236}">
                <a16:creationId xmlns:a16="http://schemas.microsoft.com/office/drawing/2014/main" id="{12C21E7F-6EF6-49EC-9BD5-CDB0A438BB74}"/>
              </a:ext>
            </a:extLst>
          </p:cNvPr>
          <p:cNvSpPr txBox="1"/>
          <p:nvPr/>
        </p:nvSpPr>
        <p:spPr>
          <a:xfrm>
            <a:off x="6918291" y="1379559"/>
            <a:ext cx="2437280" cy="400110"/>
          </a:xfrm>
          <a:prstGeom prst="rect">
            <a:avLst/>
          </a:prstGeom>
          <a:noFill/>
        </p:spPr>
        <p:txBody>
          <a:bodyPr wrap="square" rtlCol="0">
            <a:spAutoFit/>
          </a:bodyPr>
          <a:lstStyle/>
          <a:p>
            <a:r>
              <a:rPr lang="ja-JP" altLang="en-US" sz="2000" dirty="0"/>
              <a:t>標準化係数</a:t>
            </a:r>
            <a:endParaRPr kumimoji="1" lang="ja-JP" altLang="en-US" sz="2000" dirty="0"/>
          </a:p>
        </p:txBody>
      </p:sp>
      <p:sp>
        <p:nvSpPr>
          <p:cNvPr id="16" name="テキスト ボックス 15">
            <a:extLst>
              <a:ext uri="{FF2B5EF4-FFF2-40B4-BE49-F238E27FC236}">
                <a16:creationId xmlns:a16="http://schemas.microsoft.com/office/drawing/2014/main" id="{6333AED9-E9E9-491F-9C16-1209B4196138}"/>
              </a:ext>
            </a:extLst>
          </p:cNvPr>
          <p:cNvSpPr txBox="1"/>
          <p:nvPr/>
        </p:nvSpPr>
        <p:spPr>
          <a:xfrm>
            <a:off x="720041" y="5389150"/>
            <a:ext cx="10751918" cy="1384995"/>
          </a:xfrm>
          <a:prstGeom prst="rect">
            <a:avLst/>
          </a:prstGeom>
          <a:noFill/>
        </p:spPr>
        <p:txBody>
          <a:bodyPr wrap="none" rtlCol="0">
            <a:spAutoFit/>
          </a:bodyPr>
          <a:lstStyle/>
          <a:p>
            <a:pPr>
              <a:lnSpc>
                <a:spcPct val="150000"/>
              </a:lnSpc>
            </a:pPr>
            <a:r>
              <a:rPr kumimoji="1" lang="en-US" altLang="ja-JP" sz="2800" dirty="0"/>
              <a:t>Instagram</a:t>
            </a:r>
            <a:r>
              <a:rPr kumimoji="1" lang="ja-JP" altLang="en-US" sz="2800" dirty="0"/>
              <a:t>より口コミサイトの方が期待＝成果の関係性が若干高いので</a:t>
            </a:r>
            <a:endParaRPr kumimoji="1" lang="en-US" altLang="ja-JP" sz="2800" dirty="0"/>
          </a:p>
          <a:p>
            <a:pPr>
              <a:lnSpc>
                <a:spcPct val="150000"/>
              </a:lnSpc>
            </a:pPr>
            <a:r>
              <a:rPr kumimoji="1" lang="ja-JP" altLang="en-US" sz="2800" dirty="0"/>
              <a:t>口コミサイトより</a:t>
            </a:r>
            <a:r>
              <a:rPr kumimoji="1" lang="en-US" altLang="ja-JP" sz="2800" dirty="0"/>
              <a:t>Instagram</a:t>
            </a:r>
            <a:r>
              <a:rPr kumimoji="1" lang="ja-JP" altLang="en-US" sz="2800" dirty="0"/>
              <a:t>の方が有効的にはならないため　棄却</a:t>
            </a:r>
          </a:p>
        </p:txBody>
      </p:sp>
    </p:spTree>
    <p:extLst>
      <p:ext uri="{BB962C8B-B14F-4D97-AF65-F5344CB8AC3E}">
        <p14:creationId xmlns:p14="http://schemas.microsoft.com/office/powerpoint/2010/main" val="29439286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175BC3F0-E0DA-4C11-BF4E-5FFE8335596C}"/>
              </a:ext>
            </a:extLst>
          </p:cNvPr>
          <p:cNvPicPr>
            <a:picLocks noChangeAspect="1"/>
          </p:cNvPicPr>
          <p:nvPr/>
        </p:nvPicPr>
        <p:blipFill>
          <a:blip r:embed="rId2"/>
          <a:stretch>
            <a:fillRect/>
          </a:stretch>
        </p:blipFill>
        <p:spPr>
          <a:xfrm>
            <a:off x="697191" y="1425088"/>
            <a:ext cx="11101564" cy="3295674"/>
          </a:xfrm>
          <a:prstGeom prst="rect">
            <a:avLst/>
          </a:prstGeom>
        </p:spPr>
      </p:pic>
      <p:pic>
        <p:nvPicPr>
          <p:cNvPr id="6" name="図 5">
            <a:extLst>
              <a:ext uri="{FF2B5EF4-FFF2-40B4-BE49-F238E27FC236}">
                <a16:creationId xmlns:a16="http://schemas.microsoft.com/office/drawing/2014/main" id="{0B1A0F87-1B0B-4101-AD02-B5F1176DCD20}"/>
              </a:ext>
            </a:extLst>
          </p:cNvPr>
          <p:cNvPicPr>
            <a:picLocks noChangeAspect="1"/>
          </p:cNvPicPr>
          <p:nvPr/>
        </p:nvPicPr>
        <p:blipFill>
          <a:blip r:embed="rId3"/>
          <a:stretch>
            <a:fillRect/>
          </a:stretch>
        </p:blipFill>
        <p:spPr>
          <a:xfrm>
            <a:off x="6836899" y="4570468"/>
            <a:ext cx="5258408" cy="2415040"/>
          </a:xfrm>
          <a:prstGeom prst="rect">
            <a:avLst/>
          </a:prstGeom>
        </p:spPr>
      </p:pic>
      <p:pic>
        <p:nvPicPr>
          <p:cNvPr id="4" name="図 3">
            <a:extLst>
              <a:ext uri="{FF2B5EF4-FFF2-40B4-BE49-F238E27FC236}">
                <a16:creationId xmlns:a16="http://schemas.microsoft.com/office/drawing/2014/main" id="{967C657F-EAE2-45BE-A046-7D4D93BCDAFA}"/>
              </a:ext>
            </a:extLst>
          </p:cNvPr>
          <p:cNvPicPr>
            <a:picLocks noChangeAspect="1"/>
          </p:cNvPicPr>
          <p:nvPr/>
        </p:nvPicPr>
        <p:blipFill>
          <a:blip r:embed="rId4"/>
          <a:stretch>
            <a:fillRect/>
          </a:stretch>
        </p:blipFill>
        <p:spPr>
          <a:xfrm>
            <a:off x="0" y="-87117"/>
            <a:ext cx="12192000" cy="871728"/>
          </a:xfrm>
          <a:prstGeom prst="rect">
            <a:avLst/>
          </a:prstGeom>
        </p:spPr>
      </p:pic>
      <p:sp>
        <p:nvSpPr>
          <p:cNvPr id="7" name="テキスト ボックス 6">
            <a:extLst>
              <a:ext uri="{FF2B5EF4-FFF2-40B4-BE49-F238E27FC236}">
                <a16:creationId xmlns:a16="http://schemas.microsoft.com/office/drawing/2014/main" id="{F805302C-1DC1-4D41-8B5D-84099862BD68}"/>
              </a:ext>
            </a:extLst>
          </p:cNvPr>
          <p:cNvSpPr txBox="1"/>
          <p:nvPr/>
        </p:nvSpPr>
        <p:spPr>
          <a:xfrm>
            <a:off x="4512049" y="109445"/>
            <a:ext cx="3576874" cy="584775"/>
          </a:xfrm>
          <a:prstGeom prst="rect">
            <a:avLst/>
          </a:prstGeom>
          <a:noFill/>
        </p:spPr>
        <p:txBody>
          <a:bodyPr wrap="square" rtlCol="0">
            <a:spAutoFit/>
          </a:bodyPr>
          <a:lstStyle/>
          <a:p>
            <a:r>
              <a:rPr lang="ja-JP" altLang="en-US" sz="3200" dirty="0">
                <a:solidFill>
                  <a:schemeClr val="bg1"/>
                </a:solidFill>
              </a:rPr>
              <a:t>満足度の検証結果</a:t>
            </a:r>
            <a:endParaRPr kumimoji="1" lang="ja-JP" altLang="en-US" sz="3200" dirty="0">
              <a:solidFill>
                <a:schemeClr val="bg1"/>
              </a:solidFill>
            </a:endParaRPr>
          </a:p>
        </p:txBody>
      </p:sp>
      <p:grpSp>
        <p:nvGrpSpPr>
          <p:cNvPr id="10" name="グループ化 9">
            <a:extLst>
              <a:ext uri="{FF2B5EF4-FFF2-40B4-BE49-F238E27FC236}">
                <a16:creationId xmlns:a16="http://schemas.microsoft.com/office/drawing/2014/main" id="{D2A0D4A7-A398-432B-99CA-F93ED5E6DEDF}"/>
              </a:ext>
            </a:extLst>
          </p:cNvPr>
          <p:cNvGrpSpPr/>
          <p:nvPr/>
        </p:nvGrpSpPr>
        <p:grpSpPr>
          <a:xfrm>
            <a:off x="6808765" y="2487708"/>
            <a:ext cx="1044002" cy="1351892"/>
            <a:chOff x="6586681" y="2034903"/>
            <a:chExt cx="1044002" cy="1351892"/>
          </a:xfrm>
        </p:grpSpPr>
        <p:sp>
          <p:nvSpPr>
            <p:cNvPr id="2" name="楕円 1">
              <a:extLst>
                <a:ext uri="{FF2B5EF4-FFF2-40B4-BE49-F238E27FC236}">
                  <a16:creationId xmlns:a16="http://schemas.microsoft.com/office/drawing/2014/main" id="{9B47CA52-8362-4DBD-8529-12E8BF4266F2}"/>
                </a:ext>
              </a:extLst>
            </p:cNvPr>
            <p:cNvSpPr/>
            <p:nvPr/>
          </p:nvSpPr>
          <p:spPr>
            <a:xfrm>
              <a:off x="6586681" y="2034903"/>
              <a:ext cx="1026942" cy="633046"/>
            </a:xfrm>
            <a:prstGeom prst="ellipse">
              <a:avLst/>
            </a:prstGeom>
            <a:no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楕円 8">
              <a:extLst>
                <a:ext uri="{FF2B5EF4-FFF2-40B4-BE49-F238E27FC236}">
                  <a16:creationId xmlns:a16="http://schemas.microsoft.com/office/drawing/2014/main" id="{0E360A5B-A86E-46D3-8DC6-16701554321B}"/>
                </a:ext>
              </a:extLst>
            </p:cNvPr>
            <p:cNvSpPr/>
            <p:nvPr/>
          </p:nvSpPr>
          <p:spPr>
            <a:xfrm>
              <a:off x="6603741" y="2678960"/>
              <a:ext cx="1026942" cy="707835"/>
            </a:xfrm>
            <a:prstGeom prst="ellipse">
              <a:avLst/>
            </a:prstGeom>
            <a:no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楕円 2">
            <a:extLst>
              <a:ext uri="{FF2B5EF4-FFF2-40B4-BE49-F238E27FC236}">
                <a16:creationId xmlns:a16="http://schemas.microsoft.com/office/drawing/2014/main" id="{0B4EE7A7-0389-41B9-82D2-AABE309D26DA}"/>
              </a:ext>
            </a:extLst>
          </p:cNvPr>
          <p:cNvSpPr/>
          <p:nvPr/>
        </p:nvSpPr>
        <p:spPr>
          <a:xfrm>
            <a:off x="10846191" y="5417076"/>
            <a:ext cx="984739" cy="211015"/>
          </a:xfrm>
          <a:prstGeom prst="ellipse">
            <a:avLst/>
          </a:prstGeom>
          <a:no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1CB7076A-EF6E-419E-A978-48720255F55F}"/>
              </a:ext>
            </a:extLst>
          </p:cNvPr>
          <p:cNvSpPr txBox="1"/>
          <p:nvPr/>
        </p:nvSpPr>
        <p:spPr>
          <a:xfrm>
            <a:off x="732936" y="4737753"/>
            <a:ext cx="5567550" cy="1569660"/>
          </a:xfrm>
          <a:prstGeom prst="rect">
            <a:avLst/>
          </a:prstGeom>
          <a:noFill/>
        </p:spPr>
        <p:txBody>
          <a:bodyPr wrap="none" rtlCol="0">
            <a:spAutoFit/>
          </a:bodyPr>
          <a:lstStyle/>
          <a:p>
            <a:r>
              <a:rPr kumimoji="1" lang="en-US" altLang="ja-JP" sz="2400" dirty="0"/>
              <a:t>Instagram</a:t>
            </a:r>
            <a:r>
              <a:rPr kumimoji="1" lang="ja-JP" altLang="en-US" sz="2400" dirty="0"/>
              <a:t>は期待度数以下</a:t>
            </a:r>
            <a:endParaRPr kumimoji="1" lang="en-US" altLang="ja-JP" sz="2400" dirty="0"/>
          </a:p>
          <a:p>
            <a:r>
              <a:rPr lang="ja-JP" altLang="en-US" sz="2400" dirty="0"/>
              <a:t>口コミサイトは期待度数以上なので、</a:t>
            </a:r>
            <a:endParaRPr lang="en-US" altLang="ja-JP" sz="2400" dirty="0"/>
          </a:p>
          <a:p>
            <a:r>
              <a:rPr lang="ja-JP" altLang="en-US" sz="2400" dirty="0"/>
              <a:t>口コミサイトの方が期待通りになりやすく、</a:t>
            </a:r>
            <a:endParaRPr lang="en-US" altLang="ja-JP" sz="2400" dirty="0"/>
          </a:p>
          <a:p>
            <a:r>
              <a:rPr lang="ja-JP" altLang="en-US" sz="2400" dirty="0"/>
              <a:t>有意確率が</a:t>
            </a:r>
            <a:r>
              <a:rPr lang="en-US" altLang="ja-JP" sz="2400" dirty="0"/>
              <a:t>0.05</a:t>
            </a:r>
            <a:r>
              <a:rPr lang="ja-JP" altLang="en-US" sz="2400" dirty="0"/>
              <a:t>以上なので　棄却</a:t>
            </a:r>
            <a:endParaRPr lang="en-US" altLang="ja-JP" sz="2400" dirty="0"/>
          </a:p>
        </p:txBody>
      </p:sp>
      <p:sp>
        <p:nvSpPr>
          <p:cNvPr id="13" name="スライド番号プレースホルダー 12">
            <a:extLst>
              <a:ext uri="{FF2B5EF4-FFF2-40B4-BE49-F238E27FC236}">
                <a16:creationId xmlns:a16="http://schemas.microsoft.com/office/drawing/2014/main" id="{03258967-B57A-42A1-A252-6F025194EF12}"/>
              </a:ext>
            </a:extLst>
          </p:cNvPr>
          <p:cNvSpPr>
            <a:spLocks noGrp="1"/>
          </p:cNvSpPr>
          <p:nvPr>
            <p:ph type="sldNum" sz="quarter" idx="12"/>
          </p:nvPr>
        </p:nvSpPr>
        <p:spPr/>
        <p:txBody>
          <a:bodyPr/>
          <a:lstStyle/>
          <a:p>
            <a:fld id="{A907C92C-AC45-405D-B19C-A99A5FE26F70}" type="slidenum">
              <a:rPr kumimoji="1" lang="ja-JP" altLang="en-US" smtClean="0"/>
              <a:t>39</a:t>
            </a:fld>
            <a:endParaRPr kumimoji="1" lang="ja-JP" altLang="en-US"/>
          </a:p>
        </p:txBody>
      </p:sp>
    </p:spTree>
    <p:extLst>
      <p:ext uri="{BB962C8B-B14F-4D97-AF65-F5344CB8AC3E}">
        <p14:creationId xmlns:p14="http://schemas.microsoft.com/office/powerpoint/2010/main" val="4152016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39333" y="3429000"/>
            <a:ext cx="11114467" cy="1077218"/>
          </a:xfrm>
          <a:prstGeom prst="rect">
            <a:avLst/>
          </a:prstGeom>
          <a:noFill/>
        </p:spPr>
        <p:txBody>
          <a:bodyPr wrap="square" rtlCol="0">
            <a:spAutoFit/>
          </a:bodyPr>
          <a:lstStyle/>
          <a:p>
            <a:r>
              <a:rPr lang="ja-JP" altLang="en-US" sz="3200" dirty="0"/>
              <a:t>スマートフォン向けの写真・動画共有アプリで</a:t>
            </a:r>
            <a:endParaRPr lang="en-US" altLang="ja-JP" sz="3200" dirty="0"/>
          </a:p>
          <a:p>
            <a:r>
              <a:rPr lang="ja-JP" altLang="en-US" sz="3200" dirty="0"/>
              <a:t>写真の加工に特化した</a:t>
            </a:r>
            <a:r>
              <a:rPr lang="en-US" altLang="ja-JP" sz="3200" dirty="0"/>
              <a:t>SNS</a:t>
            </a:r>
            <a:endParaRPr lang="ja-JP" altLang="en-US" sz="3200" dirty="0"/>
          </a:p>
        </p:txBody>
      </p:sp>
      <p:pic>
        <p:nvPicPr>
          <p:cNvPr id="30" name="図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6312" y="872195"/>
            <a:ext cx="3946355" cy="5364409"/>
          </a:xfrm>
          <a:prstGeom prst="rect">
            <a:avLst/>
          </a:prstGeom>
        </p:spPr>
      </p:pic>
      <p:sp>
        <p:nvSpPr>
          <p:cNvPr id="3" name="テキスト ボックス 2"/>
          <p:cNvSpPr txBox="1"/>
          <p:nvPr/>
        </p:nvSpPr>
        <p:spPr>
          <a:xfrm>
            <a:off x="4754227" y="143710"/>
            <a:ext cx="3460652" cy="584775"/>
          </a:xfrm>
          <a:prstGeom prst="rect">
            <a:avLst/>
          </a:prstGeom>
          <a:noFill/>
        </p:spPr>
        <p:txBody>
          <a:bodyPr wrap="square" rtlCol="0">
            <a:spAutoFit/>
          </a:bodyPr>
          <a:lstStyle/>
          <a:p>
            <a:r>
              <a:rPr kumimoji="1" lang="en-US" altLang="ja-JP" sz="3200" dirty="0">
                <a:solidFill>
                  <a:schemeClr val="bg1"/>
                </a:solidFill>
              </a:rPr>
              <a:t>Instagram</a:t>
            </a:r>
            <a:r>
              <a:rPr kumimoji="1" lang="ja-JP" altLang="en-US" sz="3200" dirty="0">
                <a:solidFill>
                  <a:schemeClr val="bg1"/>
                </a:solidFill>
              </a:rPr>
              <a:t>とは</a:t>
            </a:r>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4</a:t>
            </a:fld>
            <a:endParaRPr kumimoji="1" lang="ja-JP" altLang="en-US"/>
          </a:p>
        </p:txBody>
      </p:sp>
    </p:spTree>
    <p:extLst>
      <p:ext uri="{BB962C8B-B14F-4D97-AF65-F5344CB8AC3E}">
        <p14:creationId xmlns:p14="http://schemas.microsoft.com/office/powerpoint/2010/main" val="27755604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9459C61-2D05-44DF-957F-0CFA0BD082EB}"/>
              </a:ext>
            </a:extLst>
          </p:cNvPr>
          <p:cNvSpPr>
            <a:spLocks noGrp="1"/>
          </p:cNvSpPr>
          <p:nvPr>
            <p:ph idx="1"/>
          </p:nvPr>
        </p:nvSpPr>
        <p:spPr>
          <a:xfrm>
            <a:off x="838200" y="2354863"/>
            <a:ext cx="10515600" cy="1663163"/>
          </a:xfrm>
        </p:spPr>
        <p:txBody>
          <a:bodyPr>
            <a:noAutofit/>
          </a:bodyPr>
          <a:lstStyle/>
          <a:p>
            <a:pPr marL="0" indent="0">
              <a:lnSpc>
                <a:spcPct val="170000"/>
              </a:lnSpc>
              <a:buNone/>
            </a:pPr>
            <a:r>
              <a:rPr lang="en-US" altLang="ja-JP" sz="2400" dirty="0"/>
              <a:t>Instagram</a:t>
            </a:r>
            <a:r>
              <a:rPr lang="ja-JP" altLang="en-US" sz="2400" dirty="0"/>
              <a:t>の新たな、口コミとしての使い方を見出し、購買プロセスの情報探索において有効的であることを示すことができた。</a:t>
            </a:r>
            <a:endParaRPr lang="en-US" altLang="ja-JP" sz="2400" dirty="0"/>
          </a:p>
          <a:p>
            <a:pPr marL="0" indent="0">
              <a:lnSpc>
                <a:spcPct val="170000"/>
              </a:lnSpc>
              <a:buNone/>
            </a:pPr>
            <a:r>
              <a:rPr lang="en-US" altLang="ja-JP" sz="2400" b="1" dirty="0">
                <a:solidFill>
                  <a:srgbClr val="FF0000"/>
                </a:solidFill>
              </a:rPr>
              <a:t>Instagram×</a:t>
            </a:r>
            <a:r>
              <a:rPr lang="ja-JP" altLang="en-US" sz="2400" b="1" dirty="0">
                <a:solidFill>
                  <a:srgbClr val="FF0000"/>
                </a:solidFill>
              </a:rPr>
              <a:t>口コミ</a:t>
            </a:r>
            <a:r>
              <a:rPr lang="ja-JP" altLang="en-US" sz="2400" dirty="0"/>
              <a:t>という新たな組み合わせの研究が行えた。</a:t>
            </a:r>
          </a:p>
        </p:txBody>
      </p:sp>
      <p:sp>
        <p:nvSpPr>
          <p:cNvPr id="4" name="スライド番号プレースホルダー 3">
            <a:extLst>
              <a:ext uri="{FF2B5EF4-FFF2-40B4-BE49-F238E27FC236}">
                <a16:creationId xmlns:a16="http://schemas.microsoft.com/office/drawing/2014/main" id="{E4969BAE-4B70-44CB-A068-B63537856DA7}"/>
              </a:ext>
            </a:extLst>
          </p:cNvPr>
          <p:cNvSpPr>
            <a:spLocks noGrp="1"/>
          </p:cNvSpPr>
          <p:nvPr>
            <p:ph type="sldNum" sz="quarter" idx="12"/>
          </p:nvPr>
        </p:nvSpPr>
        <p:spPr/>
        <p:txBody>
          <a:bodyPr/>
          <a:lstStyle/>
          <a:p>
            <a:fld id="{A907C92C-AC45-405D-B19C-A99A5FE26F70}" type="slidenum">
              <a:rPr kumimoji="1" lang="ja-JP" altLang="en-US" smtClean="0"/>
              <a:t>40</a:t>
            </a:fld>
            <a:endParaRPr kumimoji="1" lang="ja-JP" altLang="en-US" dirty="0"/>
          </a:p>
        </p:txBody>
      </p:sp>
      <p:pic>
        <p:nvPicPr>
          <p:cNvPr id="5" name="図 4">
            <a:extLst>
              <a:ext uri="{FF2B5EF4-FFF2-40B4-BE49-F238E27FC236}">
                <a16:creationId xmlns:a16="http://schemas.microsoft.com/office/drawing/2014/main" id="{6146DF86-2C40-4BF1-B004-439F353C18BE}"/>
              </a:ext>
            </a:extLst>
          </p:cNvPr>
          <p:cNvPicPr>
            <a:picLocks noChangeAspect="1"/>
          </p:cNvPicPr>
          <p:nvPr/>
        </p:nvPicPr>
        <p:blipFill>
          <a:blip r:embed="rId2"/>
          <a:stretch>
            <a:fillRect/>
          </a:stretch>
        </p:blipFill>
        <p:spPr>
          <a:xfrm>
            <a:off x="0" y="-87117"/>
            <a:ext cx="12192000" cy="871728"/>
          </a:xfrm>
          <a:prstGeom prst="rect">
            <a:avLst/>
          </a:prstGeom>
        </p:spPr>
      </p:pic>
      <p:sp>
        <p:nvSpPr>
          <p:cNvPr id="6" name="テキスト ボックス 5">
            <a:extLst>
              <a:ext uri="{FF2B5EF4-FFF2-40B4-BE49-F238E27FC236}">
                <a16:creationId xmlns:a16="http://schemas.microsoft.com/office/drawing/2014/main" id="{7C2227A4-D696-4C57-850A-DCCDDD577A7D}"/>
              </a:ext>
            </a:extLst>
          </p:cNvPr>
          <p:cNvSpPr txBox="1"/>
          <p:nvPr/>
        </p:nvSpPr>
        <p:spPr>
          <a:xfrm>
            <a:off x="3884195" y="71291"/>
            <a:ext cx="5217601" cy="646331"/>
          </a:xfrm>
          <a:prstGeom prst="rect">
            <a:avLst/>
          </a:prstGeom>
          <a:noFill/>
        </p:spPr>
        <p:txBody>
          <a:bodyPr wrap="square" rtlCol="0">
            <a:spAutoFit/>
          </a:bodyPr>
          <a:lstStyle/>
          <a:p>
            <a:r>
              <a:rPr kumimoji="1" lang="ja-JP" altLang="en-US" sz="3600" dirty="0">
                <a:solidFill>
                  <a:schemeClr val="bg1"/>
                </a:solidFill>
              </a:rPr>
              <a:t>学術的インプリケーション</a:t>
            </a:r>
          </a:p>
        </p:txBody>
      </p:sp>
      <p:sp>
        <p:nvSpPr>
          <p:cNvPr id="7" name="Rounded Rectangle 6">
            <a:extLst>
              <a:ext uri="{FF2B5EF4-FFF2-40B4-BE49-F238E27FC236}">
                <a16:creationId xmlns:a16="http://schemas.microsoft.com/office/drawing/2014/main" id="{C4A0F933-9995-493E-B157-9926ABE91686}"/>
              </a:ext>
            </a:extLst>
          </p:cNvPr>
          <p:cNvSpPr/>
          <p:nvPr/>
        </p:nvSpPr>
        <p:spPr>
          <a:xfrm>
            <a:off x="551145" y="2167003"/>
            <a:ext cx="11085534" cy="237994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63507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5676A6A-DB28-0243-A3BF-CA9CBBC057D3}"/>
              </a:ext>
            </a:extLst>
          </p:cNvPr>
          <p:cNvSpPr txBox="1"/>
          <p:nvPr/>
        </p:nvSpPr>
        <p:spPr>
          <a:xfrm>
            <a:off x="663879" y="2217108"/>
            <a:ext cx="10860066" cy="2308324"/>
          </a:xfrm>
          <a:prstGeom prst="rect">
            <a:avLst/>
          </a:prstGeom>
          <a:noFill/>
        </p:spPr>
        <p:txBody>
          <a:bodyPr wrap="square" rtlCol="0">
            <a:spAutoFit/>
          </a:bodyPr>
          <a:lstStyle/>
          <a:p>
            <a:pPr algn="just">
              <a:lnSpc>
                <a:spcPct val="150000"/>
              </a:lnSpc>
            </a:pPr>
            <a:r>
              <a:rPr lang="ja-JP" altLang="en-US" sz="2400" dirty="0"/>
              <a:t>　多くのユーザーがインスタグラムで投稿することによって、インスタグラム内に情報が蓄積される。ユーザーは商品の情報探索をする際に蓄積された多くの投稿データ（画像や口コミ）によって、期待通りの買い物することが出来る。</a:t>
            </a:r>
            <a:endParaRPr lang="en-US" altLang="ja-JP" sz="2400" dirty="0"/>
          </a:p>
          <a:p>
            <a:pPr algn="just">
              <a:lnSpc>
                <a:spcPct val="150000"/>
              </a:lnSpc>
            </a:pPr>
            <a:r>
              <a:rPr lang="ja-JP" altLang="en-US" sz="2400" dirty="0"/>
              <a:t>　</a:t>
            </a:r>
            <a:r>
              <a:rPr lang="ja-JP" altLang="en-US" sz="2400" b="1" dirty="0">
                <a:solidFill>
                  <a:srgbClr val="FF0000"/>
                </a:solidFill>
              </a:rPr>
              <a:t>なので、企業はユーザーが商品に関する投稿を促すアプローチが必要がある。</a:t>
            </a:r>
            <a:endParaRPr lang="en-US" sz="2400" b="1" dirty="0">
              <a:solidFill>
                <a:srgbClr val="FF0000"/>
              </a:solidFill>
            </a:endParaRPr>
          </a:p>
        </p:txBody>
      </p:sp>
      <p:sp>
        <p:nvSpPr>
          <p:cNvPr id="5" name="正方形/長方形 6">
            <a:extLst>
              <a:ext uri="{FF2B5EF4-FFF2-40B4-BE49-F238E27FC236}">
                <a16:creationId xmlns:a16="http://schemas.microsoft.com/office/drawing/2014/main" id="{CC04AC9A-C865-634E-BBA4-BF676D987C61}"/>
              </a:ext>
            </a:extLst>
          </p:cNvPr>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bg1"/>
                </a:solidFill>
              </a:rPr>
              <a:t>実務的インプリケーション</a:t>
            </a:r>
          </a:p>
        </p:txBody>
      </p:sp>
      <p:sp>
        <p:nvSpPr>
          <p:cNvPr id="7" name="Rounded Rectangle 6">
            <a:extLst>
              <a:ext uri="{FF2B5EF4-FFF2-40B4-BE49-F238E27FC236}">
                <a16:creationId xmlns:a16="http://schemas.microsoft.com/office/drawing/2014/main" id="{EEBECE0A-7681-C54E-A217-7EACB843A6D0}"/>
              </a:ext>
            </a:extLst>
          </p:cNvPr>
          <p:cNvSpPr/>
          <p:nvPr/>
        </p:nvSpPr>
        <p:spPr>
          <a:xfrm>
            <a:off x="551145" y="2167003"/>
            <a:ext cx="11085534" cy="237994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スライド番号プレースホルダー 1">
            <a:extLst>
              <a:ext uri="{FF2B5EF4-FFF2-40B4-BE49-F238E27FC236}">
                <a16:creationId xmlns:a16="http://schemas.microsoft.com/office/drawing/2014/main" id="{4B3EE1BC-5E41-4F51-ABE6-43C8035540C2}"/>
              </a:ext>
            </a:extLst>
          </p:cNvPr>
          <p:cNvSpPr>
            <a:spLocks noGrp="1"/>
          </p:cNvSpPr>
          <p:nvPr>
            <p:ph type="sldNum" sz="quarter" idx="12"/>
          </p:nvPr>
        </p:nvSpPr>
        <p:spPr/>
        <p:txBody>
          <a:bodyPr/>
          <a:lstStyle/>
          <a:p>
            <a:fld id="{A907C92C-AC45-405D-B19C-A99A5FE26F70}" type="slidenum">
              <a:rPr kumimoji="1" lang="ja-JP" altLang="en-US" smtClean="0"/>
              <a:t>41</a:t>
            </a:fld>
            <a:endParaRPr kumimoji="1" lang="ja-JP" altLang="en-US"/>
          </a:p>
        </p:txBody>
      </p:sp>
    </p:spTree>
    <p:extLst>
      <p:ext uri="{BB962C8B-B14F-4D97-AF65-F5344CB8AC3E}">
        <p14:creationId xmlns:p14="http://schemas.microsoft.com/office/powerpoint/2010/main" val="25544567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a:xfrm>
            <a:off x="4748841" y="-204716"/>
            <a:ext cx="3279095" cy="1325563"/>
          </a:xfrm>
        </p:spPr>
        <p:txBody>
          <a:bodyPr>
            <a:normAutofit/>
          </a:bodyPr>
          <a:lstStyle/>
          <a:p>
            <a:r>
              <a:rPr kumimoji="1" lang="ja-JP" altLang="en-US" sz="2800" dirty="0">
                <a:solidFill>
                  <a:schemeClr val="bg1"/>
                </a:solidFill>
              </a:rPr>
              <a:t>参考文献</a:t>
            </a:r>
          </a:p>
        </p:txBody>
      </p:sp>
      <p:sp>
        <p:nvSpPr>
          <p:cNvPr id="7" name="コンテンツ プレースホルダー 6"/>
          <p:cNvSpPr>
            <a:spLocks noGrp="1"/>
          </p:cNvSpPr>
          <p:nvPr>
            <p:ph idx="1"/>
          </p:nvPr>
        </p:nvSpPr>
        <p:spPr>
          <a:xfrm>
            <a:off x="165479" y="1062906"/>
            <a:ext cx="11861042" cy="5361502"/>
          </a:xfrm>
        </p:spPr>
        <p:txBody>
          <a:bodyPr>
            <a:noAutofit/>
          </a:bodyPr>
          <a:lstStyle/>
          <a:p>
            <a:r>
              <a:rPr lang="ja-JP" altLang="en-US" sz="1500" b="1" dirty="0"/>
              <a:t>「</a:t>
            </a:r>
            <a:r>
              <a:rPr lang="en-US" altLang="ja-JP" sz="1600" b="1" dirty="0"/>
              <a:t>Instagram</a:t>
            </a:r>
            <a:r>
              <a:rPr lang="ja-JP" altLang="en-US" sz="1500" b="1" dirty="0"/>
              <a:t>マーケティング </a:t>
            </a:r>
            <a:r>
              <a:rPr lang="en-US" altLang="ja-JP" sz="1500" b="1" dirty="0"/>
              <a:t>: </a:t>
            </a:r>
            <a:r>
              <a:rPr lang="ja-JP" altLang="en-US" sz="1500" b="1" dirty="0"/>
              <a:t>写真</a:t>
            </a:r>
            <a:r>
              <a:rPr lang="en-US" altLang="ja-JP" sz="1500" b="1" dirty="0"/>
              <a:t>1</a:t>
            </a:r>
            <a:r>
              <a:rPr lang="ja-JP" altLang="en-US" sz="1500" b="1" dirty="0"/>
              <a:t>枚で「欲しい」を引き出す技術」</a:t>
            </a:r>
            <a:r>
              <a:rPr lang="en-US" altLang="ja-JP" sz="1500" b="1" dirty="0"/>
              <a:t>『</a:t>
            </a:r>
            <a:r>
              <a:rPr lang="ja-JP" altLang="en-US" sz="1500" b="1" dirty="0"/>
              <a:t>株式会社オプト</a:t>
            </a:r>
            <a:r>
              <a:rPr lang="en-US" altLang="ja-JP" sz="1500" b="1" dirty="0"/>
              <a:t>/</a:t>
            </a:r>
            <a:r>
              <a:rPr lang="ja-JP" altLang="en-US" sz="1500" b="1" dirty="0"/>
              <a:t>山田智恵、小川由衣、石井リナ＆できるシリーズ編集部</a:t>
            </a:r>
            <a:r>
              <a:rPr lang="en-US" altLang="ja-JP" sz="1500" b="1" dirty="0"/>
              <a:t>』 (</a:t>
            </a:r>
            <a:r>
              <a:rPr lang="en-US" altLang="ja-JP" sz="1400" b="1" dirty="0"/>
              <a:t>2016</a:t>
            </a:r>
            <a:r>
              <a:rPr lang="ja-JP" altLang="en-US" sz="1400" b="1" dirty="0"/>
              <a:t>年</a:t>
            </a:r>
            <a:r>
              <a:rPr lang="en-US" altLang="ja-JP" sz="1400" b="1" dirty="0"/>
              <a:t>3</a:t>
            </a:r>
            <a:r>
              <a:rPr lang="ja-JP" altLang="en-US" sz="1400" b="1" dirty="0"/>
              <a:t>月</a:t>
            </a:r>
            <a:r>
              <a:rPr lang="en-US" altLang="ja-JP" sz="1400" b="1" dirty="0"/>
              <a:t>21</a:t>
            </a:r>
            <a:r>
              <a:rPr lang="ja-JP" altLang="en-US" sz="1400" b="1" dirty="0"/>
              <a:t>日</a:t>
            </a:r>
            <a:r>
              <a:rPr lang="en-US" altLang="ja-JP" sz="1500" b="1" dirty="0"/>
              <a:t>)</a:t>
            </a:r>
          </a:p>
          <a:p>
            <a:r>
              <a:rPr lang="ja-JP" altLang="en-US" sz="1500" b="1" dirty="0"/>
              <a:t>「いちばんやさしい</a:t>
            </a:r>
            <a:r>
              <a:rPr lang="en-US" altLang="ja-JP" sz="1500" b="1" dirty="0"/>
              <a:t>Instagram</a:t>
            </a:r>
            <a:r>
              <a:rPr lang="ja-JP" altLang="en-US" sz="1500" b="1" dirty="0"/>
              <a:t>マーケティングの教科書 </a:t>
            </a:r>
            <a:r>
              <a:rPr lang="en-US" altLang="ja-JP" sz="1500" b="1" dirty="0"/>
              <a:t>: </a:t>
            </a:r>
            <a:r>
              <a:rPr lang="ja-JP" altLang="en-US" sz="1500" b="1" dirty="0"/>
              <a:t>アカウント運用からキャンペーンまでひとりでも成果が出せる」</a:t>
            </a:r>
            <a:r>
              <a:rPr lang="en-US" altLang="ja-JP" sz="1500" b="1" dirty="0"/>
              <a:t>『</a:t>
            </a:r>
            <a:r>
              <a:rPr lang="ja-JP" altLang="en-US" sz="1500" b="1" dirty="0"/>
              <a:t>アライドアーキテクツ株式会社・藤田和重、金濱壮史</a:t>
            </a:r>
            <a:r>
              <a:rPr lang="en-US" altLang="ja-JP" sz="1500" b="1" dirty="0"/>
              <a:t>』 (</a:t>
            </a:r>
            <a:r>
              <a:rPr lang="en-US" sz="1400" b="1" dirty="0"/>
              <a:t>2016/12/26)</a:t>
            </a:r>
            <a:endParaRPr lang="en-US" altLang="ja-JP" sz="1400" b="1" dirty="0"/>
          </a:p>
          <a:p>
            <a:r>
              <a:rPr lang="en-US" altLang="ja-JP" sz="1500" b="1" dirty="0"/>
              <a:t>12</a:t>
            </a:r>
            <a:r>
              <a:rPr lang="ja-JP" altLang="en-US" sz="1500" b="1" dirty="0"/>
              <a:t>のメジャーな</a:t>
            </a:r>
            <a:r>
              <a:rPr lang="en-US" altLang="ja-JP" sz="1500" b="1" dirty="0"/>
              <a:t>『</a:t>
            </a:r>
            <a:r>
              <a:rPr lang="ja-JP" altLang="en-US" sz="1500" b="1" dirty="0"/>
              <a:t>効果が上がる！現場で役立つ実践的</a:t>
            </a:r>
            <a:r>
              <a:rPr lang="en-US" altLang="ja-JP" sz="1500" b="1" dirty="0"/>
              <a:t>Instagram</a:t>
            </a:r>
            <a:r>
              <a:rPr lang="ja-JP" altLang="en-US" sz="1500" b="1" dirty="0"/>
              <a:t>マーケティング</a:t>
            </a:r>
            <a:r>
              <a:rPr lang="en-US" altLang="ja-JP" sz="1500" b="1" dirty="0"/>
              <a:t>』</a:t>
            </a:r>
            <a:r>
              <a:rPr lang="ja-JP" altLang="en-US" sz="1500" b="1" dirty="0"/>
              <a:t>株式会社グローバルリンクジャパン　清水将乏</a:t>
            </a:r>
            <a:r>
              <a:rPr lang="en-US" altLang="ja-JP" sz="1500" b="1" dirty="0"/>
              <a:t> (</a:t>
            </a:r>
            <a:r>
              <a:rPr lang="en-US" sz="1600" b="1" dirty="0"/>
              <a:t>2017/05/25)</a:t>
            </a:r>
            <a:endParaRPr lang="en-US" altLang="ja-JP" sz="1500" b="1" dirty="0"/>
          </a:p>
          <a:p>
            <a:pPr lvl="0"/>
            <a:r>
              <a:rPr lang="ja-JP" altLang="en-US" sz="1500" b="1" dirty="0">
                <a:solidFill>
                  <a:prstClr val="black"/>
                </a:solidFill>
              </a:rPr>
              <a:t>    澁谷覚 「インターネット上の情報探索：消費者によって発信された体験・評価情報の探索プロセス」</a:t>
            </a:r>
            <a:r>
              <a:rPr lang="en-US" altLang="ja-JP" sz="1500" b="1" dirty="0">
                <a:solidFill>
                  <a:prstClr val="black"/>
                </a:solidFill>
              </a:rPr>
              <a:t>, 『</a:t>
            </a:r>
            <a:r>
              <a:rPr lang="ja-JP" altLang="en-US" sz="1500" b="1" dirty="0">
                <a:solidFill>
                  <a:prstClr val="black"/>
                </a:solidFill>
              </a:rPr>
              <a:t>消費者行動研究</a:t>
            </a:r>
            <a:r>
              <a:rPr lang="en-US" altLang="ja-JP" sz="1500" b="1" dirty="0">
                <a:solidFill>
                  <a:prstClr val="black"/>
                </a:solidFill>
              </a:rPr>
              <a:t>』, 13(1), 1-28.98, 2006</a:t>
            </a:r>
            <a:r>
              <a:rPr lang="ja-JP" altLang="en-US" sz="1500" b="1" dirty="0">
                <a:solidFill>
                  <a:prstClr val="black"/>
                </a:solidFill>
              </a:rPr>
              <a:t>年</a:t>
            </a:r>
            <a:endParaRPr lang="en-US" altLang="ja-JP" sz="1500" b="1" dirty="0">
              <a:solidFill>
                <a:prstClr val="black"/>
              </a:solidFill>
            </a:endParaRPr>
          </a:p>
          <a:p>
            <a:pPr>
              <a:defRPr/>
            </a:pPr>
            <a:r>
              <a:rPr lang="ja-JP" altLang="en-US" sz="1500" b="1" dirty="0"/>
              <a:t>    澁谷覚       （</a:t>
            </a:r>
            <a:r>
              <a:rPr lang="en-US" altLang="ja-JP" sz="1500" b="1" dirty="0"/>
              <a:t>2006</a:t>
            </a:r>
            <a:r>
              <a:rPr lang="ja-JP" altLang="en-US" sz="1500" b="1" dirty="0"/>
              <a:t>）</a:t>
            </a:r>
            <a:r>
              <a:rPr lang="en-US" altLang="ja-JP" sz="1500" b="1" dirty="0"/>
              <a:t>『</a:t>
            </a:r>
            <a:r>
              <a:rPr lang="ja-JP" altLang="en-US" sz="1500" b="1" dirty="0"/>
              <a:t>インターネット上における外的情報探索プロセス・モデル</a:t>
            </a:r>
            <a:r>
              <a:rPr lang="en-US" altLang="ja-JP" sz="1500" b="1" dirty="0"/>
              <a:t>』</a:t>
            </a:r>
            <a:r>
              <a:rPr lang="ja-JP" altLang="en-US" sz="1500" b="1" dirty="0"/>
              <a:t>新潟大学経済学年報 </a:t>
            </a:r>
            <a:r>
              <a:rPr lang="en-US" altLang="ja-JP" sz="1500" b="1" dirty="0"/>
              <a:t>30, 89-117, 2006-01</a:t>
            </a:r>
          </a:p>
          <a:p>
            <a:pPr>
              <a:defRPr/>
            </a:pPr>
            <a:r>
              <a:rPr lang="ja-JP" altLang="en-US" sz="1500" b="1" dirty="0"/>
              <a:t> 　澁谷覚       （</a:t>
            </a:r>
            <a:r>
              <a:rPr lang="en-US" altLang="ja-JP" sz="1500" b="1" dirty="0"/>
              <a:t>2007</a:t>
            </a:r>
            <a:r>
              <a:rPr lang="ja-JP" altLang="en-US" sz="1500" b="1" dirty="0"/>
              <a:t>）</a:t>
            </a:r>
            <a:r>
              <a:rPr lang="en-US" altLang="ja-JP" sz="1500" b="1" dirty="0"/>
              <a:t>『</a:t>
            </a:r>
            <a:r>
              <a:rPr lang="ja-JP" altLang="en-US" sz="1500" b="1" dirty="0"/>
              <a:t>ネット上の口コミ情報を介した消費者間の影響伝播のメカニズム</a:t>
            </a:r>
            <a:r>
              <a:rPr lang="en-US" altLang="ja-JP" sz="1500" b="1" dirty="0"/>
              <a:t>』</a:t>
            </a:r>
            <a:r>
              <a:rPr lang="ja-JP" altLang="en-US" sz="1500" b="1" dirty="0"/>
              <a:t>　マ</a:t>
            </a:r>
            <a:r>
              <a:rPr lang="en-US" altLang="ja-JP" sz="1500" b="1" dirty="0"/>
              <a:t>-</a:t>
            </a:r>
            <a:r>
              <a:rPr lang="ja-JP" altLang="en-US" sz="1500" b="1" dirty="0"/>
              <a:t>ケティングジャ</a:t>
            </a:r>
            <a:r>
              <a:rPr lang="en-US" altLang="ja-JP" sz="1500" b="1" dirty="0"/>
              <a:t>-</a:t>
            </a:r>
            <a:r>
              <a:rPr lang="ja-JP" altLang="en-US" sz="1500" b="1" dirty="0"/>
              <a:t>ナル </a:t>
            </a:r>
            <a:r>
              <a:rPr lang="en-US" altLang="ja-JP" sz="1500" b="1" dirty="0"/>
              <a:t>26(4), 31-51, 2007</a:t>
            </a:r>
          </a:p>
          <a:p>
            <a:pPr>
              <a:defRPr/>
            </a:pPr>
            <a:r>
              <a:rPr lang="ja-JP" altLang="en-US" sz="1500" b="1" dirty="0"/>
              <a:t>    澁谷覚      （</a:t>
            </a:r>
            <a:r>
              <a:rPr lang="en-US" altLang="ja-JP" sz="1500" b="1" dirty="0"/>
              <a:t>2009</a:t>
            </a:r>
            <a:r>
              <a:rPr lang="ja-JP" altLang="en-US" sz="1500" b="1" dirty="0"/>
              <a:t>）</a:t>
            </a:r>
            <a:r>
              <a:rPr lang="en-US" altLang="ja-JP" sz="1500" b="1" dirty="0"/>
              <a:t>『</a:t>
            </a:r>
            <a:r>
              <a:rPr lang="ja-JP" altLang="en-US" sz="1500" b="1" dirty="0"/>
              <a:t>ネット・口コミの発信者に関する手がかり情報が受け手に及ぼす影響</a:t>
            </a:r>
            <a:r>
              <a:rPr lang="en-US" altLang="ja-JP" sz="1500" b="1" dirty="0"/>
              <a:t>』</a:t>
            </a:r>
            <a:r>
              <a:rPr lang="zh-TW" altLang="en-US" sz="1500" b="1" dirty="0"/>
              <a:t>日経広告研究所報 </a:t>
            </a:r>
            <a:r>
              <a:rPr lang="en-US" altLang="zh-TW" sz="1500" b="1" dirty="0"/>
              <a:t>43(4), 80-94, 2009-08</a:t>
            </a:r>
            <a:endParaRPr lang="en-US" altLang="ja-JP" sz="1500" b="1" dirty="0"/>
          </a:p>
          <a:p>
            <a:pPr>
              <a:defRPr/>
            </a:pPr>
            <a:r>
              <a:rPr lang="ja-JP" altLang="en-US" sz="1500" b="1" dirty="0"/>
              <a:t>    澁谷覚      （</a:t>
            </a:r>
            <a:r>
              <a:rPr lang="en-US" altLang="ja-JP" sz="1500" b="1" dirty="0"/>
              <a:t>2011</a:t>
            </a:r>
            <a:r>
              <a:rPr lang="ja-JP" altLang="en-US" sz="1500" b="1" dirty="0"/>
              <a:t>）</a:t>
            </a:r>
            <a:r>
              <a:rPr lang="en-US" altLang="ja-JP" sz="1500" b="1" dirty="0"/>
              <a:t>『</a:t>
            </a:r>
            <a:r>
              <a:rPr lang="ja-JP" altLang="en-US" sz="1500" b="1" dirty="0"/>
              <a:t>口コミによる推論：現在の他者から将来の自己を予測する過程</a:t>
            </a:r>
            <a:r>
              <a:rPr lang="en-US" altLang="ja-JP" sz="1500" b="1" dirty="0"/>
              <a:t>』</a:t>
            </a:r>
            <a:r>
              <a:rPr lang="ja-JP" altLang="en-US" sz="1500" b="1" dirty="0"/>
              <a:t>流通研究 </a:t>
            </a:r>
            <a:r>
              <a:rPr lang="en-US" altLang="ja-JP" sz="1500" b="1" dirty="0"/>
              <a:t>13(3), 3_1-3_20, 2011</a:t>
            </a:r>
          </a:p>
          <a:p>
            <a:pPr>
              <a:defRPr/>
            </a:pPr>
            <a:r>
              <a:rPr lang="ja-JP" altLang="en-US" sz="1500" b="1" dirty="0"/>
              <a:t>　 井上実　　 （</a:t>
            </a:r>
            <a:r>
              <a:rPr lang="en-US" altLang="ja-JP" sz="1500" b="1" dirty="0"/>
              <a:t>2009</a:t>
            </a:r>
            <a:r>
              <a:rPr lang="ja-JP" altLang="en-US" sz="1500" b="1" dirty="0"/>
              <a:t>）</a:t>
            </a:r>
            <a:r>
              <a:rPr lang="en-US" altLang="ja-JP" sz="1500" b="1" dirty="0"/>
              <a:t>『</a:t>
            </a:r>
            <a:r>
              <a:rPr lang="ja-JP" altLang="en-US" sz="1500" b="1" dirty="0"/>
              <a:t>クチコミ・マーケティングの視点から見たネット・コミュニティ</a:t>
            </a:r>
            <a:r>
              <a:rPr lang="en-US" altLang="ja-JP" sz="1500" b="1" dirty="0"/>
              <a:t>』</a:t>
            </a:r>
            <a:r>
              <a:rPr lang="zh-CN" altLang="en-US" sz="1500" b="1" dirty="0"/>
              <a:t>実践女子短期大学紀要</a:t>
            </a:r>
            <a:r>
              <a:rPr lang="en-US" altLang="zh-CN" sz="1500" b="1" dirty="0"/>
              <a:t>30</a:t>
            </a:r>
            <a:r>
              <a:rPr lang="ja-JP" altLang="en-US" sz="1500" b="1" dirty="0"/>
              <a:t>巻  </a:t>
            </a:r>
            <a:r>
              <a:rPr lang="en-US" altLang="ja-JP" sz="1500" b="1" dirty="0"/>
              <a:t>p45 – 57  2009-03</a:t>
            </a:r>
          </a:p>
          <a:p>
            <a:pPr>
              <a:defRPr/>
            </a:pPr>
            <a:r>
              <a:rPr lang="ja-JP" altLang="en-US" sz="1500" b="1" dirty="0"/>
              <a:t>  泉水清志　 （</a:t>
            </a:r>
            <a:r>
              <a:rPr lang="en-US" altLang="ja-JP" sz="1500" b="1" dirty="0"/>
              <a:t>2014</a:t>
            </a:r>
            <a:r>
              <a:rPr lang="ja-JP" altLang="en-US" sz="1500" b="1" dirty="0"/>
              <a:t>）</a:t>
            </a:r>
            <a:r>
              <a:rPr lang="en-US" altLang="ja-JP" sz="1500" b="1" dirty="0"/>
              <a:t>『</a:t>
            </a:r>
            <a:r>
              <a:rPr lang="ja-JP" altLang="en-US" sz="1500" b="1" dirty="0"/>
              <a:t>クチコミの発信内容と共感他者が消費者行動に及ぼす影響</a:t>
            </a:r>
            <a:r>
              <a:rPr lang="en-US" altLang="ja-JP" sz="1500" b="1" dirty="0"/>
              <a:t>』</a:t>
            </a:r>
            <a:r>
              <a:rPr lang="ja-JP" altLang="en-US" sz="1500" b="1" dirty="0"/>
              <a:t>　</a:t>
            </a:r>
            <a:r>
              <a:rPr lang="zh-CN" altLang="en-US" sz="1500" b="1" dirty="0"/>
              <a:t>育英短期大学研究紀要第</a:t>
            </a:r>
            <a:r>
              <a:rPr lang="en-US" altLang="zh-CN" sz="1500" b="1" dirty="0"/>
              <a:t>33</a:t>
            </a:r>
            <a:r>
              <a:rPr lang="zh-CN" altLang="en-US" sz="1500" b="1" dirty="0"/>
              <a:t>号</a:t>
            </a:r>
            <a:r>
              <a:rPr lang="en-US" altLang="zh-CN" sz="1500" b="1" dirty="0"/>
              <a:t>(2016</a:t>
            </a:r>
            <a:r>
              <a:rPr lang="zh-CN" altLang="en-US" sz="1500" b="1" dirty="0"/>
              <a:t>年</a:t>
            </a:r>
            <a:r>
              <a:rPr lang="en-US" altLang="ja-JP" sz="1500" b="1" dirty="0"/>
              <a:t>3</a:t>
            </a:r>
            <a:r>
              <a:rPr lang="zh-CN" altLang="en-US" sz="1500" b="1" dirty="0"/>
              <a:t>月</a:t>
            </a:r>
            <a:r>
              <a:rPr lang="en-US" altLang="zh-CN" sz="1500" b="1" dirty="0"/>
              <a:t>)</a:t>
            </a:r>
            <a:endParaRPr lang="en-US" altLang="ja-JP" sz="1500" b="1" dirty="0"/>
          </a:p>
          <a:p>
            <a:pPr>
              <a:defRPr/>
            </a:pPr>
            <a:r>
              <a:rPr lang="ja-JP" altLang="en-US" sz="1500" b="1" dirty="0"/>
              <a:t>  杉谷陽子　 （</a:t>
            </a:r>
            <a:r>
              <a:rPr lang="en-US" altLang="ja-JP" sz="1500" b="1" dirty="0"/>
              <a:t>2009</a:t>
            </a:r>
            <a:r>
              <a:rPr lang="ja-JP" altLang="en-US" sz="1500" b="1" dirty="0"/>
              <a:t>）</a:t>
            </a:r>
            <a:r>
              <a:rPr lang="en-US" altLang="ja-JP" sz="1500" b="1" dirty="0"/>
              <a:t>『</a:t>
            </a:r>
            <a:r>
              <a:rPr lang="ja-JP" altLang="en-US" sz="1500" b="1" dirty="0"/>
              <a:t>インターネット上の口コミの有効性</a:t>
            </a:r>
            <a:r>
              <a:rPr lang="en-US" altLang="ja-JP" sz="1500" b="1" dirty="0"/>
              <a:t>』</a:t>
            </a:r>
            <a:r>
              <a:rPr lang="ja-JP" altLang="en-US" sz="1500" b="1" dirty="0"/>
              <a:t>　</a:t>
            </a:r>
            <a:r>
              <a:rPr lang="zh-CN" altLang="en-US" sz="1500" b="1" dirty="0"/>
              <a:t>上智経済論集 </a:t>
            </a:r>
            <a:r>
              <a:rPr lang="en-US" altLang="zh-CN" sz="1500" b="1" dirty="0"/>
              <a:t>(</a:t>
            </a:r>
            <a:r>
              <a:rPr lang="zh-CN" altLang="en-US" sz="1500" b="1" dirty="0"/>
              <a:t>上智大学経済学会</a:t>
            </a:r>
            <a:r>
              <a:rPr lang="en-US" altLang="zh-CN" sz="1500" b="1" dirty="0"/>
              <a:t>), 2009 </a:t>
            </a:r>
            <a:endParaRPr lang="en-US" altLang="ja-JP" sz="1500" b="1" dirty="0"/>
          </a:p>
          <a:p>
            <a:pPr>
              <a:defRPr/>
            </a:pPr>
            <a:r>
              <a:rPr lang="ja-JP" altLang="en-US" sz="1500" b="1" dirty="0"/>
              <a:t>佐々木祐一  （</a:t>
            </a:r>
            <a:r>
              <a:rPr lang="en-US" altLang="ja-JP" sz="1500" b="1" dirty="0"/>
              <a:t>2004</a:t>
            </a:r>
            <a:r>
              <a:rPr lang="ja-JP" altLang="en-US" sz="1500" b="1" dirty="0"/>
              <a:t>）</a:t>
            </a:r>
            <a:r>
              <a:rPr lang="en-US" altLang="ja-JP" sz="1500" b="1" dirty="0"/>
              <a:t>『</a:t>
            </a:r>
            <a:r>
              <a:rPr lang="ja-JP" altLang="en-US" sz="1500" b="1" dirty="0"/>
              <a:t>商品購買における評価サイトの有効度</a:t>
            </a:r>
            <a:r>
              <a:rPr lang="en-US" altLang="ja-JP" sz="1500" b="1" dirty="0"/>
              <a:t>』</a:t>
            </a:r>
            <a:r>
              <a:rPr lang="ja-JP" altLang="en-US" sz="1500" b="1" dirty="0"/>
              <a:t>情報メディア研究　</a:t>
            </a:r>
            <a:r>
              <a:rPr lang="en-US" altLang="zh-CN" sz="1500" b="1" dirty="0"/>
              <a:t>3 </a:t>
            </a:r>
            <a:r>
              <a:rPr lang="zh-CN" altLang="en-US" sz="1500" b="1" dirty="0"/>
              <a:t>巻 </a:t>
            </a:r>
            <a:r>
              <a:rPr lang="en-US" altLang="zh-CN" sz="1500" b="1" dirty="0"/>
              <a:t>(2004) 1 </a:t>
            </a:r>
            <a:r>
              <a:rPr lang="zh-CN" altLang="en-US" sz="1500" b="1" dirty="0"/>
              <a:t>号 </a:t>
            </a:r>
            <a:r>
              <a:rPr lang="en-US" altLang="zh-CN" sz="1500" b="1" dirty="0"/>
              <a:t>p. 29-42 </a:t>
            </a:r>
            <a:endParaRPr lang="en-US" altLang="ja-JP" sz="1500" b="1" dirty="0"/>
          </a:p>
          <a:p>
            <a:pPr>
              <a:defRPr/>
            </a:pPr>
            <a:r>
              <a:rPr lang="ja-JP" altLang="en-US" sz="1500" b="1" dirty="0"/>
              <a:t>     蘇文          （</a:t>
            </a:r>
            <a:r>
              <a:rPr lang="en-US" altLang="ja-JP" sz="1500" b="1" dirty="0"/>
              <a:t>2015</a:t>
            </a:r>
            <a:r>
              <a:rPr lang="ja-JP" altLang="en-US" sz="1500" b="1" dirty="0"/>
              <a:t>）</a:t>
            </a:r>
            <a:r>
              <a:rPr lang="en-US" altLang="ja-JP" sz="1500" b="1" dirty="0"/>
              <a:t>『</a:t>
            </a:r>
            <a:r>
              <a:rPr lang="ja-JP" altLang="en-US" sz="1500" b="1" dirty="0"/>
              <a:t>ネット・クチコミが消費者行動に及ぼす影響のメカニズム</a:t>
            </a:r>
            <a:r>
              <a:rPr lang="en-US" altLang="ja-JP" sz="1500" b="1" dirty="0"/>
              <a:t>』</a:t>
            </a:r>
            <a:r>
              <a:rPr lang="ja-JP" altLang="en-US" sz="1500" b="1" dirty="0"/>
              <a:t>国際広報メディア・観光学ジャーナル </a:t>
            </a:r>
            <a:r>
              <a:rPr lang="en-US" altLang="ja-JP" sz="1500" b="1" dirty="0"/>
              <a:t>2015-06-30</a:t>
            </a:r>
          </a:p>
          <a:p>
            <a:pPr>
              <a:defRPr/>
            </a:pPr>
            <a:r>
              <a:rPr lang="ja-JP" altLang="en-US" sz="1500" b="1" dirty="0"/>
              <a:t>     上机          （</a:t>
            </a:r>
            <a:r>
              <a:rPr lang="en-US" altLang="ja-JP" sz="1500" b="1" dirty="0"/>
              <a:t>2012</a:t>
            </a:r>
            <a:r>
              <a:rPr lang="ja-JP" altLang="en-US" sz="1500" b="1" dirty="0"/>
              <a:t>）</a:t>
            </a:r>
            <a:r>
              <a:rPr lang="en-US" altLang="ja-JP" sz="1500" b="1" dirty="0"/>
              <a:t>『</a:t>
            </a:r>
            <a:r>
              <a:rPr lang="ja-JP" altLang="en-US" sz="1500" b="1" dirty="0"/>
              <a:t>口コミサイトと運営者の責任</a:t>
            </a:r>
            <a:r>
              <a:rPr lang="en-US" altLang="ja-JP" sz="1500" b="1" dirty="0"/>
              <a:t>』</a:t>
            </a:r>
            <a:r>
              <a:rPr lang="ja-JP" altLang="en-US" sz="1500" b="1" dirty="0"/>
              <a:t>　札幌法学</a:t>
            </a:r>
            <a:r>
              <a:rPr lang="en-US" altLang="ja-JP" sz="1500" b="1" dirty="0"/>
              <a:t>28</a:t>
            </a:r>
            <a:r>
              <a:rPr lang="ja-JP" altLang="en-US" sz="1500" b="1" dirty="0"/>
              <a:t>巻 </a:t>
            </a:r>
            <a:r>
              <a:rPr lang="en-US" altLang="ja-JP" sz="1500" b="1" dirty="0"/>
              <a:t>p67 – 89</a:t>
            </a:r>
            <a:r>
              <a:rPr lang="ja-JP" altLang="en-US" sz="1500" b="1" dirty="0"/>
              <a:t> </a:t>
            </a:r>
            <a:r>
              <a:rPr lang="en-US" altLang="ja-JP" sz="1500" b="1" dirty="0"/>
              <a:t>2017-03</a:t>
            </a:r>
          </a:p>
          <a:p>
            <a:pPr>
              <a:defRPr/>
            </a:pPr>
            <a:r>
              <a:rPr lang="ja-JP" altLang="en-US" sz="1500" b="1" dirty="0"/>
              <a:t>     白田          （</a:t>
            </a:r>
            <a:r>
              <a:rPr lang="en-US" altLang="ja-JP" sz="1500" b="1" dirty="0"/>
              <a:t>2012</a:t>
            </a:r>
            <a:r>
              <a:rPr lang="ja-JP" altLang="en-US" sz="1500" b="1" dirty="0"/>
              <a:t>）</a:t>
            </a:r>
            <a:r>
              <a:rPr lang="en-US" altLang="ja-JP" sz="1500" b="1" dirty="0"/>
              <a:t>『</a:t>
            </a:r>
            <a:r>
              <a:rPr lang="ja-JP" altLang="en-US" sz="1500" b="1" dirty="0"/>
              <a:t>インターネット上の口コミサイトにおける化粧品の評判分析</a:t>
            </a:r>
            <a:r>
              <a:rPr lang="en-US" altLang="ja-JP" sz="1500" b="1" dirty="0"/>
              <a:t>』</a:t>
            </a:r>
            <a:r>
              <a:rPr lang="ja-JP" altLang="en-US" sz="1500" b="1" dirty="0"/>
              <a:t>　学習院大学計算機センター年報</a:t>
            </a:r>
            <a:r>
              <a:rPr lang="en-US" altLang="ja-JP" sz="1500" b="1" dirty="0"/>
              <a:t>33, p2-7, 2013-07 </a:t>
            </a:r>
          </a:p>
          <a:p>
            <a:pPr lvl="0"/>
            <a:endParaRPr lang="en-US" altLang="ja-JP" sz="1500" b="1" dirty="0">
              <a:solidFill>
                <a:prstClr val="black"/>
              </a:solidFill>
            </a:endParaRPr>
          </a:p>
          <a:p>
            <a:endParaRPr lang="ja-JP" altLang="ja-JP" sz="1600" dirty="0"/>
          </a:p>
          <a:p>
            <a:endParaRPr lang="en-US" altLang="ja-JP" sz="1600" dirty="0"/>
          </a:p>
        </p:txBody>
      </p:sp>
      <p:sp>
        <p:nvSpPr>
          <p:cNvPr id="2" name="スライド番号プレースホルダー 1">
            <a:extLst>
              <a:ext uri="{FF2B5EF4-FFF2-40B4-BE49-F238E27FC236}">
                <a16:creationId xmlns:a16="http://schemas.microsoft.com/office/drawing/2014/main" id="{ADE34D82-B0DD-4DD1-9E93-03FC607B7845}"/>
              </a:ext>
            </a:extLst>
          </p:cNvPr>
          <p:cNvSpPr>
            <a:spLocks noGrp="1"/>
          </p:cNvSpPr>
          <p:nvPr>
            <p:ph type="sldNum" sz="quarter" idx="12"/>
          </p:nvPr>
        </p:nvSpPr>
        <p:spPr/>
        <p:txBody>
          <a:bodyPr/>
          <a:lstStyle/>
          <a:p>
            <a:fld id="{A907C92C-AC45-405D-B19C-A99A5FE26F70}" type="slidenum">
              <a:rPr kumimoji="1" lang="ja-JP" altLang="en-US" smtClean="0"/>
              <a:t>42</a:t>
            </a:fld>
            <a:endParaRPr kumimoji="1" lang="ja-JP" altLang="en-US"/>
          </a:p>
        </p:txBody>
      </p:sp>
    </p:spTree>
    <p:extLst>
      <p:ext uri="{BB962C8B-B14F-4D97-AF65-F5344CB8AC3E}">
        <p14:creationId xmlns:p14="http://schemas.microsoft.com/office/powerpoint/2010/main" val="10878372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9">
            <a:extLst>
              <a:ext uri="{FF2B5EF4-FFF2-40B4-BE49-F238E27FC236}">
                <a16:creationId xmlns:a16="http://schemas.microsoft.com/office/drawing/2014/main" id="{5AA15504-B4B4-8B42-8BAE-F3F00D6D129B}"/>
              </a:ext>
            </a:extLst>
          </p:cNvPr>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t>参考</a:t>
            </a:r>
            <a:r>
              <a:rPr kumimoji="1" lang="en-US" altLang="ja-JP" sz="3600" dirty="0"/>
              <a:t>URL</a:t>
            </a:r>
            <a:endParaRPr kumimoji="1" lang="ja-JP" altLang="en-US" sz="3600" dirty="0"/>
          </a:p>
        </p:txBody>
      </p:sp>
      <p:sp>
        <p:nvSpPr>
          <p:cNvPr id="6" name="TextBox 5">
            <a:extLst>
              <a:ext uri="{FF2B5EF4-FFF2-40B4-BE49-F238E27FC236}">
                <a16:creationId xmlns:a16="http://schemas.microsoft.com/office/drawing/2014/main" id="{C1E27B39-EA84-9C40-B11E-2588D266B6E5}"/>
              </a:ext>
            </a:extLst>
          </p:cNvPr>
          <p:cNvSpPr txBox="1"/>
          <p:nvPr/>
        </p:nvSpPr>
        <p:spPr>
          <a:xfrm>
            <a:off x="233819" y="872197"/>
            <a:ext cx="11958181" cy="632480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ja-JP" sz="1500" b="1" dirty="0"/>
              <a:t>SNS × </a:t>
            </a:r>
            <a:r>
              <a:rPr lang="ja-JP" altLang="en-US" sz="1500" b="1" dirty="0"/>
              <a:t>動画マーケティングの現在　 栗原亮</a:t>
            </a:r>
            <a:r>
              <a:rPr lang="ja-JP" altLang="en-US" sz="1500" dirty="0"/>
              <a:t>　</a:t>
            </a:r>
            <a:r>
              <a:rPr lang="ja-JP" altLang="en-US" sz="1500" dirty="0">
                <a:hlinkClick r:id="rId2"/>
              </a:rPr>
              <a:t> </a:t>
            </a:r>
            <a:r>
              <a:rPr lang="en-US" altLang="ja-JP" sz="1500" b="1" dirty="0"/>
              <a:t>https://book.mynavi.jp/wdonline/detail_summary/id=64405</a:t>
            </a:r>
            <a:r>
              <a:rPr lang="ja-JP" altLang="en-US" sz="1500" b="1" dirty="0"/>
              <a:t> （</a:t>
            </a:r>
            <a:r>
              <a:rPr lang="en-US" altLang="ja-JP" sz="1500" b="1" dirty="0"/>
              <a:t>2017/8/22</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en-US" altLang="ja-JP" sz="1500" b="1" dirty="0"/>
              <a:t>NS</a:t>
            </a:r>
            <a:r>
              <a:rPr lang="ja-JP" altLang="en-US" sz="1500" b="1" dirty="0"/>
              <a:t>のアクティブ率を比較してみた＋</a:t>
            </a:r>
            <a:r>
              <a:rPr lang="en-US" altLang="ja-JP" sz="1500" b="1" dirty="0"/>
              <a:t>MixChannel【2015</a:t>
            </a:r>
            <a:r>
              <a:rPr lang="ja-JP" altLang="en-US" sz="1500" b="1" dirty="0"/>
              <a:t>年</a:t>
            </a:r>
            <a:r>
              <a:rPr lang="en-US" altLang="ja-JP" sz="1500" b="1" dirty="0"/>
              <a:t>6</a:t>
            </a:r>
            <a:r>
              <a:rPr lang="ja-JP" altLang="en-US" sz="1500" b="1" dirty="0"/>
              <a:t>月版</a:t>
            </a:r>
            <a:r>
              <a:rPr lang="en-US" altLang="ja-JP" sz="1500" b="1" dirty="0"/>
              <a:t>】  h-admin http://lab.appa.pe/2015-08/sns-active-2015.htm</a:t>
            </a:r>
            <a:r>
              <a:rPr lang="ja-JP" altLang="en-US" sz="1500" b="1" dirty="0"/>
              <a:t>（</a:t>
            </a:r>
            <a:r>
              <a:rPr lang="en-US" altLang="ja-JP" sz="1500" b="1" dirty="0"/>
              <a:t>2017/8/15</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en-US" altLang="ja-JP" sz="1500" b="1" dirty="0"/>
              <a:t>Instagram</a:t>
            </a:r>
            <a:r>
              <a:rPr lang="ja-JP" altLang="en-US" sz="1500" b="1" dirty="0"/>
              <a:t>ユーザーの行動調査：ハッシュタグ検索は「購入」を目的として活用される傾向に　塚本 星矢</a:t>
            </a:r>
            <a:r>
              <a:rPr lang="ja-JP" altLang="en-US" sz="1500" dirty="0"/>
              <a:t> </a:t>
            </a:r>
            <a:r>
              <a:rPr lang="en-US" altLang="ja-JP" sz="1500" b="1" dirty="0"/>
              <a:t>https://cyberbuzz.theblog.me/posts/1364806</a:t>
            </a:r>
            <a:r>
              <a:rPr lang="ja-JP" altLang="en-US" sz="1500" b="1" dirty="0"/>
              <a:t>  （</a:t>
            </a:r>
            <a:r>
              <a:rPr lang="en-US" altLang="ja-JP" sz="1500" b="1" dirty="0"/>
              <a:t>2017/9/10</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ja-JP" altLang="en-US" sz="1500" b="1" dirty="0"/>
              <a:t>女性</a:t>
            </a:r>
            <a:r>
              <a:rPr lang="en-US" altLang="ja-JP" sz="1500" b="1" dirty="0"/>
              <a:t>Instagram</a:t>
            </a:r>
            <a:r>
              <a:rPr lang="ja-JP" altLang="en-US" sz="1500" b="1" dirty="0"/>
              <a:t>ユーザーの約</a:t>
            </a:r>
            <a:r>
              <a:rPr lang="en-US" altLang="ja-JP" sz="1500" b="1" dirty="0"/>
              <a:t>6</a:t>
            </a:r>
            <a:r>
              <a:rPr lang="ja-JP" altLang="en-US" sz="1500" b="1" dirty="0"/>
              <a:t>割がハッシュタグ検索を利用、 そのうち約</a:t>
            </a:r>
            <a:r>
              <a:rPr lang="en-US" altLang="ja-JP" sz="1500" b="1" dirty="0"/>
              <a:t>4</a:t>
            </a:r>
            <a:r>
              <a:rPr lang="ja-JP" altLang="en-US" sz="1500" b="1" dirty="0"/>
              <a:t>割が検索からの購買経験あり</a:t>
            </a:r>
            <a:r>
              <a:rPr lang="en-US" altLang="ja-JP" sz="1500" b="1" dirty="0"/>
              <a:t> </a:t>
            </a:r>
            <a:r>
              <a:rPr lang="ja-JP" altLang="en-US" sz="1500" b="1" dirty="0"/>
              <a:t>株式会社サイバー・バズ </a:t>
            </a:r>
            <a:r>
              <a:rPr lang="en-US" altLang="ja-JP" sz="1500" b="1" dirty="0"/>
              <a:t>http://www.cyberbuzz.co.jp/2016/09/instagram6-4.html</a:t>
            </a:r>
            <a:r>
              <a:rPr lang="ja-JP" altLang="en-US" sz="1500" b="1" dirty="0"/>
              <a:t> （</a:t>
            </a:r>
            <a:r>
              <a:rPr lang="en-US" altLang="ja-JP" sz="1500" b="1" dirty="0"/>
              <a:t>2017/8/14</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en-US" altLang="ja-JP" sz="1500" b="1" dirty="0"/>
              <a:t>Instagram</a:t>
            </a:r>
            <a:r>
              <a:rPr lang="ja-JP" altLang="en-US" sz="1500" b="1" dirty="0"/>
              <a:t>の利用状況　ジャスミン　</a:t>
            </a:r>
            <a:r>
              <a:rPr lang="en-US" altLang="ja-JP" sz="1500" b="1" dirty="0"/>
              <a:t> http://www.macromill.com/honote/20160726/</a:t>
            </a:r>
            <a:r>
              <a:rPr lang="en-US" altLang="ja-JP" sz="1500" b="1" dirty="0" err="1"/>
              <a:t>report.html</a:t>
            </a:r>
            <a:r>
              <a:rPr lang="ja-JP" altLang="en-US" sz="1500" b="1" dirty="0"/>
              <a:t> （</a:t>
            </a:r>
            <a:r>
              <a:rPr lang="en-US" altLang="ja-JP" sz="1500" b="1" dirty="0"/>
              <a:t>2017/8/14</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ja-JP" altLang="en-US" sz="1500" b="1" dirty="0"/>
              <a:t>「</a:t>
            </a:r>
            <a:r>
              <a:rPr lang="en-US" altLang="ja-JP" sz="1500" b="1" dirty="0"/>
              <a:t>Instagram</a:t>
            </a:r>
            <a:r>
              <a:rPr lang="ja-JP" altLang="en-US" sz="1500" b="1" dirty="0"/>
              <a:t>」アプリの利用者数が</a:t>
            </a:r>
            <a:r>
              <a:rPr lang="en-US" altLang="ja-JP" sz="1500" b="1" dirty="0"/>
              <a:t>2016</a:t>
            </a:r>
            <a:r>
              <a:rPr lang="ja-JP" altLang="en-US" sz="1500" b="1" dirty="0"/>
              <a:t>年</a:t>
            </a:r>
            <a:r>
              <a:rPr lang="en-US" altLang="ja-JP" sz="1500" b="1" dirty="0"/>
              <a:t>4</a:t>
            </a:r>
            <a:r>
              <a:rPr lang="ja-JP" altLang="en-US" sz="1500" b="1" dirty="0"/>
              <a:t>月に</a:t>
            </a:r>
            <a:r>
              <a:rPr lang="en-US" altLang="ja-JP" sz="1500" b="1" dirty="0"/>
              <a:t>1,000</a:t>
            </a:r>
            <a:r>
              <a:rPr lang="ja-JP" altLang="en-US" sz="1500" b="1" dirty="0"/>
              <a:t>万人を突破 ～ニールセン、スマートフォンアプリの利用動向を発表～</a:t>
            </a:r>
            <a:r>
              <a:rPr lang="en-US" altLang="ja-JP" sz="1500" b="1" dirty="0"/>
              <a:t> </a:t>
            </a:r>
            <a:r>
              <a:rPr lang="ja-JP" altLang="en-US" sz="1500" b="1" dirty="0"/>
              <a:t>ニールセン株式会社</a:t>
            </a:r>
            <a:r>
              <a:rPr lang="en-US" altLang="ja-JP" sz="1500" b="1" dirty="0"/>
              <a:t> http://www.netratings.co.jp/news_release/2016/05/Newsrelease20160531.html </a:t>
            </a:r>
            <a:r>
              <a:rPr lang="ja-JP" altLang="en-US" sz="1500" b="1" dirty="0"/>
              <a:t>（</a:t>
            </a:r>
            <a:r>
              <a:rPr lang="en-US" altLang="ja-JP" sz="1500" b="1" dirty="0"/>
              <a:t>2017/9/7</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ja-JP" altLang="en-US" sz="1500" b="1" dirty="0"/>
              <a:t>ハッシュタグマーケティングとは</a:t>
            </a:r>
            <a:r>
              <a:rPr lang="en-US" altLang="ja-JP" sz="1500" b="1" dirty="0"/>
              <a:t>  </a:t>
            </a:r>
            <a:r>
              <a:rPr lang="en-US" altLang="ja-JP" sz="1500" b="1" dirty="0" err="1"/>
              <a:t>pasona</a:t>
            </a:r>
            <a:r>
              <a:rPr lang="ja-JP" altLang="en-US" sz="1500" b="1" dirty="0"/>
              <a:t>デジタルマーケティングラボ</a:t>
            </a:r>
            <a:r>
              <a:rPr lang="en-US" altLang="ja-JP" sz="1500" b="1" dirty="0"/>
              <a:t>  https://www.pasonatquila.com/blog/social/what-is-hashtag-</a:t>
            </a:r>
            <a:r>
              <a:rPr lang="en-US" altLang="ja-JP" sz="1500" b="1" dirty="0" err="1"/>
              <a:t>marketing.html</a:t>
            </a:r>
            <a:r>
              <a:rPr lang="ja-JP" altLang="en-US" sz="1500" b="1" dirty="0"/>
              <a:t>  （</a:t>
            </a:r>
            <a:r>
              <a:rPr lang="en-US" altLang="ja-JP" sz="1500" b="1" dirty="0"/>
              <a:t>2017/9/4</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ja-JP" altLang="en-US" sz="1500" b="1" dirty="0"/>
              <a:t>企業の</a:t>
            </a:r>
            <a:r>
              <a:rPr lang="en-US" altLang="ja-JP" sz="1500" b="1" dirty="0"/>
              <a:t>Instagram</a:t>
            </a:r>
            <a:r>
              <a:rPr lang="ja-JP" altLang="en-US" sz="1500" b="1" dirty="0"/>
              <a:t>（インスタグラム）開設・運用とは</a:t>
            </a:r>
            <a:r>
              <a:rPr lang="en-US" altLang="ja-JP" sz="1500" b="1" dirty="0"/>
              <a:t> Instagram</a:t>
            </a:r>
            <a:r>
              <a:rPr lang="ja-JP" altLang="en-US" sz="1500" b="1" dirty="0"/>
              <a:t>ラボ　</a:t>
            </a:r>
            <a:r>
              <a:rPr lang="en-US" altLang="ja-JP" sz="1500" b="1" dirty="0"/>
              <a:t>https://www.sharecoto.co.jp/column/instagram-guide/about  (2017/9/5</a:t>
            </a:r>
            <a:r>
              <a:rPr lang="ja-JP" altLang="en-US" sz="1500" b="1" dirty="0"/>
              <a:t>アクセス</a:t>
            </a:r>
            <a:r>
              <a:rPr lang="en-US" altLang="ja-JP" sz="1500" b="1" dirty="0"/>
              <a:t>)</a:t>
            </a:r>
          </a:p>
          <a:p>
            <a:pPr marL="285750" indent="-285750">
              <a:lnSpc>
                <a:spcPct val="150000"/>
              </a:lnSpc>
              <a:buFont typeface="Arial" panose="020B0604020202020204" pitchFamily="34" charset="0"/>
              <a:buChar char="•"/>
            </a:pPr>
            <a:r>
              <a:rPr lang="ja-JP" altLang="en-US" sz="1500" b="1" dirty="0"/>
              <a:t>ハッシュタグとは｜３つのメリットと拡散されやすいタグの付け方</a:t>
            </a:r>
            <a:r>
              <a:rPr lang="en-US" altLang="ja-JP" sz="1500" b="1" dirty="0"/>
              <a:t> LISKLU http://liskul.com/hashtag-14191 </a:t>
            </a:r>
            <a:r>
              <a:rPr lang="ja-JP" altLang="en-US" sz="1500" b="1" dirty="0"/>
              <a:t>（</a:t>
            </a:r>
            <a:r>
              <a:rPr lang="en-US" altLang="ja-JP" sz="1500" b="1" dirty="0"/>
              <a:t>2017/9/8</a:t>
            </a:r>
            <a:r>
              <a:rPr lang="ja-JP" altLang="en-US" sz="1500" b="1" dirty="0"/>
              <a:t>アクセス）</a:t>
            </a:r>
            <a:endParaRPr lang="en-US" altLang="ja-JP" sz="1500" b="1" dirty="0"/>
          </a:p>
          <a:p>
            <a:pPr marL="285750" indent="-285750">
              <a:lnSpc>
                <a:spcPct val="150000"/>
              </a:lnSpc>
              <a:buFont typeface="Arial" panose="020B0604020202020204" pitchFamily="34" charset="0"/>
              <a:buChar char="•"/>
            </a:pPr>
            <a:r>
              <a:rPr lang="ja-JP" altLang="en-US" sz="1500" b="1" dirty="0"/>
              <a:t>女性の</a:t>
            </a:r>
            <a:r>
              <a:rPr lang="en-US" sz="1500" b="1" dirty="0"/>
              <a:t>SNS</a:t>
            </a:r>
            <a:r>
              <a:rPr lang="ja-JP" altLang="en-US" sz="1500" b="1" dirty="0"/>
              <a:t>利用と消費行動に関する調査、トレンド情報の検索と購入のきっかけはグーグルからインスタグラムへ</a:t>
            </a:r>
            <a:r>
              <a:rPr lang="en-US" altLang="ja-JP" sz="1500" b="1" dirty="0"/>
              <a:t> http://fashionmarketingjournal.com/2016/05/</a:t>
            </a:r>
            <a:r>
              <a:rPr lang="en-US" altLang="ja-JP" sz="1500" b="1" dirty="0" err="1"/>
              <a:t>trenders-snsdata.html</a:t>
            </a:r>
            <a:r>
              <a:rPr lang="en-US" altLang="ja-JP" sz="1500" b="1" dirty="0"/>
              <a:t>  (2017/8/3</a:t>
            </a:r>
            <a:r>
              <a:rPr lang="ja-JP" altLang="en-US" sz="1500" b="1" dirty="0"/>
              <a:t>アクセス）</a:t>
            </a:r>
          </a:p>
          <a:p>
            <a:pPr marL="285750" indent="-285750">
              <a:lnSpc>
                <a:spcPct val="150000"/>
              </a:lnSpc>
              <a:buFont typeface="Arial" panose="020B0604020202020204" pitchFamily="34" charset="0"/>
              <a:buChar char="•"/>
            </a:pPr>
            <a:endParaRPr lang="en-US" altLang="ja-JP" sz="1500" b="1" dirty="0"/>
          </a:p>
          <a:p>
            <a:pPr marL="285750" indent="-285750">
              <a:lnSpc>
                <a:spcPct val="150000"/>
              </a:lnSpc>
              <a:buFont typeface="Arial" panose="020B0604020202020204" pitchFamily="34" charset="0"/>
              <a:buChar char="•"/>
            </a:pPr>
            <a:endParaRPr lang="en-US" sz="1500" dirty="0"/>
          </a:p>
        </p:txBody>
      </p:sp>
      <p:sp>
        <p:nvSpPr>
          <p:cNvPr id="2" name="スライド番号プレースホルダー 1">
            <a:extLst>
              <a:ext uri="{FF2B5EF4-FFF2-40B4-BE49-F238E27FC236}">
                <a16:creationId xmlns:a16="http://schemas.microsoft.com/office/drawing/2014/main" id="{BF4B0FE6-E50E-4CD9-B5F9-5DDD04E1FF35}"/>
              </a:ext>
            </a:extLst>
          </p:cNvPr>
          <p:cNvSpPr>
            <a:spLocks noGrp="1"/>
          </p:cNvSpPr>
          <p:nvPr>
            <p:ph type="sldNum" sz="quarter" idx="12"/>
          </p:nvPr>
        </p:nvSpPr>
        <p:spPr/>
        <p:txBody>
          <a:bodyPr/>
          <a:lstStyle/>
          <a:p>
            <a:fld id="{A907C92C-AC45-405D-B19C-A99A5FE26F70}" type="slidenum">
              <a:rPr kumimoji="1" lang="ja-JP" altLang="en-US" smtClean="0"/>
              <a:t>43</a:t>
            </a:fld>
            <a:endParaRPr kumimoji="1" lang="ja-JP" altLang="en-US"/>
          </a:p>
        </p:txBody>
      </p:sp>
    </p:spTree>
    <p:extLst>
      <p:ext uri="{BB962C8B-B14F-4D97-AF65-F5344CB8AC3E}">
        <p14:creationId xmlns:p14="http://schemas.microsoft.com/office/powerpoint/2010/main" val="27595649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855335" y="3221305"/>
            <a:ext cx="6645499" cy="646331"/>
          </a:xfrm>
          <a:prstGeom prst="rect">
            <a:avLst/>
          </a:prstGeom>
          <a:noFill/>
        </p:spPr>
        <p:txBody>
          <a:bodyPr wrap="square" rtlCol="0">
            <a:spAutoFit/>
          </a:bodyPr>
          <a:lstStyle/>
          <a:p>
            <a:r>
              <a:rPr kumimoji="1" lang="ja-JP" altLang="en-US" sz="3600" dirty="0"/>
              <a:t>ご清聴ありがとうございました</a:t>
            </a:r>
            <a:endParaRPr kumimoji="1" lang="en-US" altLang="ja-JP" sz="3600"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44</a:t>
            </a:fld>
            <a:endParaRPr kumimoji="1" lang="ja-JP" altLang="en-US"/>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9097" y="1930688"/>
            <a:ext cx="3646238" cy="3485374"/>
          </a:xfrm>
          <a:prstGeom prst="rect">
            <a:avLst/>
          </a:prstGeom>
        </p:spPr>
      </p:pic>
      <p:sp>
        <p:nvSpPr>
          <p:cNvPr id="6" name="正方形/長方形 5"/>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34460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217648" y="928022"/>
            <a:ext cx="993136" cy="37034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a:xfrm>
            <a:off x="9013371" y="6170723"/>
            <a:ext cx="2743200" cy="365125"/>
          </a:xfrm>
        </p:spPr>
        <p:txBody>
          <a:bodyPr/>
          <a:lstStyle/>
          <a:p>
            <a:fld id="{177EEC88-D145-4D66-AE89-DCB36A6475F9}" type="slidenum">
              <a:rPr kumimoji="1" lang="ja-JP" altLang="en-US" smtClean="0"/>
              <a:t>5</a:t>
            </a:fld>
            <a:endParaRPr kumimoji="1" lang="ja-JP" altLang="en-US" dirty="0"/>
          </a:p>
        </p:txBody>
      </p:sp>
      <p:sp>
        <p:nvSpPr>
          <p:cNvPr id="11" name="テキスト ボックス 10"/>
          <p:cNvSpPr txBox="1"/>
          <p:nvPr/>
        </p:nvSpPr>
        <p:spPr>
          <a:xfrm>
            <a:off x="1773589" y="6100988"/>
            <a:ext cx="9500257" cy="769441"/>
          </a:xfrm>
          <a:prstGeom prst="rect">
            <a:avLst/>
          </a:prstGeom>
          <a:noFill/>
        </p:spPr>
        <p:txBody>
          <a:bodyPr wrap="square" rtlCol="0">
            <a:spAutoFit/>
          </a:bodyPr>
          <a:lstStyle/>
          <a:p>
            <a:r>
              <a:rPr kumimoji="1" lang="en-US" altLang="ja-JP" sz="2800" b="1" u="sng" dirty="0"/>
              <a:t>SNS</a:t>
            </a:r>
            <a:r>
              <a:rPr kumimoji="1" lang="ja-JP" altLang="en-US" sz="2800" b="1" u="sng" dirty="0"/>
              <a:t>の中でも </a:t>
            </a:r>
            <a:r>
              <a:rPr lang="en-US" altLang="ja-JP" sz="4400" b="1" u="sng" dirty="0"/>
              <a:t>Instagram</a:t>
            </a:r>
            <a:r>
              <a:rPr lang="ja-JP" altLang="en-US" sz="2800" b="1" u="sng" dirty="0"/>
              <a:t> が最も利用者の増加率が高い</a:t>
            </a:r>
            <a:endParaRPr kumimoji="1" lang="ja-JP" altLang="en-US" sz="2800" b="1" u="sng" dirty="0"/>
          </a:p>
        </p:txBody>
      </p:sp>
      <p:sp>
        <p:nvSpPr>
          <p:cNvPr id="16" name="正方形/長方形 15"/>
          <p:cNvSpPr/>
          <p:nvPr/>
        </p:nvSpPr>
        <p:spPr>
          <a:xfrm>
            <a:off x="4124298" y="5870155"/>
            <a:ext cx="8031123" cy="461665"/>
          </a:xfrm>
          <a:prstGeom prst="rect">
            <a:avLst/>
          </a:prstGeom>
        </p:spPr>
        <p:txBody>
          <a:bodyPr wrap="square">
            <a:spAutoFit/>
          </a:bodyPr>
          <a:lstStyle/>
          <a:p>
            <a:pPr algn="r"/>
            <a:r>
              <a:rPr lang="ja-JP" altLang="en-US" sz="1200" dirty="0"/>
              <a:t>「</a:t>
            </a:r>
            <a:r>
              <a:rPr lang="en-US" altLang="ja-JP" sz="1200" dirty="0"/>
              <a:t>Instagram</a:t>
            </a:r>
            <a:r>
              <a:rPr lang="ja-JP" altLang="en-US" sz="1200" dirty="0"/>
              <a:t>アプリの利用者数は前年から</a:t>
            </a:r>
            <a:r>
              <a:rPr lang="en-US" altLang="ja-JP" sz="1200" dirty="0"/>
              <a:t>43%</a:t>
            </a:r>
            <a:r>
              <a:rPr lang="ja-JP" altLang="en-US" sz="1200" dirty="0"/>
              <a:t>増加し</a:t>
            </a:r>
            <a:r>
              <a:rPr lang="en-US" altLang="ja-JP" sz="1200" dirty="0"/>
              <a:t>1700</a:t>
            </a:r>
            <a:r>
              <a:rPr lang="ja-JP" altLang="en-US" sz="1200" dirty="0"/>
              <a:t>万人を突破～</a:t>
            </a:r>
            <a:r>
              <a:rPr lang="en-US" altLang="ja-JP" sz="1200" dirty="0"/>
              <a:t>SNS</a:t>
            </a:r>
            <a:r>
              <a:rPr lang="ja-JP" altLang="en-US" sz="1200" dirty="0"/>
              <a:t>の最新利用状況を発表～」（ニールセン調べ）</a:t>
            </a:r>
            <a:endParaRPr lang="en-US" altLang="ja-JP" sz="1200" dirty="0"/>
          </a:p>
          <a:p>
            <a:pPr algn="r"/>
            <a:r>
              <a:rPr lang="en-US" altLang="ja-JP" sz="1200" dirty="0"/>
              <a:t>http://www.netratings.co.jp/news_release/2017/09/Newsrelease20170926.html</a:t>
            </a:r>
            <a:endParaRPr lang="ja-JP" altLang="en-US" sz="1200" dirty="0"/>
          </a:p>
        </p:txBody>
      </p:sp>
      <p:graphicFrame>
        <p:nvGraphicFramePr>
          <p:cNvPr id="39" name="コンテンツ プレースホルダー 9"/>
          <p:cNvGraphicFramePr>
            <a:graphicFrameLocks noGrp="1"/>
          </p:cNvGraphicFramePr>
          <p:nvPr>
            <p:ph idx="1"/>
            <p:extLst>
              <p:ext uri="{D42A27DB-BD31-4B8C-83A1-F6EECF244321}">
                <p14:modId xmlns:p14="http://schemas.microsoft.com/office/powerpoint/2010/main" val="2426606659"/>
              </p:ext>
            </p:extLst>
          </p:nvPr>
        </p:nvGraphicFramePr>
        <p:xfrm>
          <a:off x="415851" y="1702711"/>
          <a:ext cx="11776149" cy="4131460"/>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p:cNvSpPr txBox="1"/>
          <p:nvPr/>
        </p:nvSpPr>
        <p:spPr>
          <a:xfrm>
            <a:off x="119901" y="81932"/>
            <a:ext cx="1393371" cy="400110"/>
          </a:xfrm>
          <a:prstGeom prst="rect">
            <a:avLst/>
          </a:prstGeom>
          <a:noFill/>
        </p:spPr>
        <p:txBody>
          <a:bodyPr wrap="square" rtlCol="0">
            <a:spAutoFit/>
          </a:bodyPr>
          <a:lstStyle/>
          <a:p>
            <a:r>
              <a:rPr kumimoji="1" lang="ja-JP" altLang="en-US" sz="2000" dirty="0">
                <a:solidFill>
                  <a:schemeClr val="bg1"/>
                </a:solidFill>
              </a:rPr>
              <a:t>現状分析</a:t>
            </a:r>
          </a:p>
        </p:txBody>
      </p:sp>
      <p:sp>
        <p:nvSpPr>
          <p:cNvPr id="5" name="テキスト ボックス 4"/>
          <p:cNvSpPr txBox="1"/>
          <p:nvPr/>
        </p:nvSpPr>
        <p:spPr>
          <a:xfrm>
            <a:off x="3842010" y="121361"/>
            <a:ext cx="5171361" cy="584775"/>
          </a:xfrm>
          <a:prstGeom prst="rect">
            <a:avLst/>
          </a:prstGeom>
          <a:noFill/>
        </p:spPr>
        <p:txBody>
          <a:bodyPr wrap="square" rtlCol="0">
            <a:spAutoFit/>
          </a:bodyPr>
          <a:lstStyle/>
          <a:p>
            <a:r>
              <a:rPr kumimoji="1" lang="en-US" altLang="ja-JP" sz="3200" dirty="0">
                <a:solidFill>
                  <a:schemeClr val="bg1"/>
                </a:solidFill>
              </a:rPr>
              <a:t>SNS</a:t>
            </a:r>
            <a:r>
              <a:rPr kumimoji="1" lang="ja-JP" altLang="en-US" sz="3200" dirty="0">
                <a:solidFill>
                  <a:schemeClr val="bg1"/>
                </a:solidFill>
              </a:rPr>
              <a:t>利用者数の増加率</a:t>
            </a:r>
          </a:p>
        </p:txBody>
      </p:sp>
      <p:grpSp>
        <p:nvGrpSpPr>
          <p:cNvPr id="13" name="グループ化 12">
            <a:extLst>
              <a:ext uri="{FF2B5EF4-FFF2-40B4-BE49-F238E27FC236}">
                <a16:creationId xmlns:a16="http://schemas.microsoft.com/office/drawing/2014/main" id="{1C5DE1F9-CCFA-4898-AD55-A29E0DF80DF8}"/>
              </a:ext>
            </a:extLst>
          </p:cNvPr>
          <p:cNvGrpSpPr/>
          <p:nvPr/>
        </p:nvGrpSpPr>
        <p:grpSpPr>
          <a:xfrm>
            <a:off x="1992169" y="1368097"/>
            <a:ext cx="9063096" cy="4368314"/>
            <a:chOff x="2019052" y="1676325"/>
            <a:chExt cx="9063096" cy="4368314"/>
          </a:xfrm>
        </p:grpSpPr>
        <p:pic>
          <p:nvPicPr>
            <p:cNvPr id="7" name="図 6"/>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687793" y="1883885"/>
              <a:ext cx="1394355" cy="390257"/>
            </a:xfrm>
            <a:prstGeom prst="rect">
              <a:avLst/>
            </a:prstGeom>
          </p:spPr>
        </p:pic>
        <p:pic>
          <p:nvPicPr>
            <p:cNvPr id="20" name="図 19"/>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2139883" y="1739391"/>
              <a:ext cx="1702127" cy="478302"/>
            </a:xfrm>
            <a:prstGeom prst="rect">
              <a:avLst/>
            </a:prstGeom>
          </p:spPr>
        </p:pic>
        <p:pic>
          <p:nvPicPr>
            <p:cNvPr id="22" name="図 21"/>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5581659" y="1759172"/>
              <a:ext cx="1827848" cy="442094"/>
            </a:xfrm>
            <a:prstGeom prst="rect">
              <a:avLst/>
            </a:prstGeom>
          </p:spPr>
        </p:pic>
        <p:sp>
          <p:nvSpPr>
            <p:cNvPr id="6" name="テキスト ボックス 5"/>
            <p:cNvSpPr txBox="1"/>
            <p:nvPr/>
          </p:nvSpPr>
          <p:spPr>
            <a:xfrm>
              <a:off x="3157913" y="2614982"/>
              <a:ext cx="787791" cy="369332"/>
            </a:xfrm>
            <a:prstGeom prst="rect">
              <a:avLst/>
            </a:prstGeom>
            <a:noFill/>
          </p:spPr>
          <p:txBody>
            <a:bodyPr wrap="square" rtlCol="0">
              <a:spAutoFit/>
            </a:bodyPr>
            <a:lstStyle/>
            <a:p>
              <a:r>
                <a:rPr kumimoji="1" lang="en-US" altLang="ja-JP" dirty="0"/>
                <a:t>+19</a:t>
              </a:r>
              <a:r>
                <a:rPr kumimoji="1" lang="ja-JP" altLang="en-US" dirty="0"/>
                <a:t>％</a:t>
              </a:r>
            </a:p>
          </p:txBody>
        </p:sp>
        <p:pic>
          <p:nvPicPr>
            <p:cNvPr id="2" name="図 1"/>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8779633" y="1676325"/>
              <a:ext cx="935847" cy="499618"/>
            </a:xfrm>
            <a:prstGeom prst="rect">
              <a:avLst/>
            </a:prstGeom>
          </p:spPr>
        </p:pic>
        <p:sp>
          <p:nvSpPr>
            <p:cNvPr id="8" name="テキスト ボックス 7">
              <a:extLst>
                <a:ext uri="{FF2B5EF4-FFF2-40B4-BE49-F238E27FC236}">
                  <a16:creationId xmlns:a16="http://schemas.microsoft.com/office/drawing/2014/main" id="{0C8704D9-8A09-4766-BF46-2199F6DDD433}"/>
                </a:ext>
              </a:extLst>
            </p:cNvPr>
            <p:cNvSpPr txBox="1"/>
            <p:nvPr/>
          </p:nvSpPr>
          <p:spPr>
            <a:xfrm>
              <a:off x="2019052" y="5673979"/>
              <a:ext cx="883575" cy="369332"/>
            </a:xfrm>
            <a:prstGeom prst="rect">
              <a:avLst/>
            </a:prstGeom>
            <a:noFill/>
            <a:ln>
              <a:noFill/>
            </a:ln>
          </p:spPr>
          <p:txBody>
            <a:bodyPr wrap="none" rtlCol="0">
              <a:spAutoFit/>
            </a:bodyPr>
            <a:lstStyle/>
            <a:p>
              <a:r>
                <a:rPr kumimoji="1" lang="en-US" altLang="ja-JP" dirty="0"/>
                <a:t>2016</a:t>
              </a:r>
              <a:r>
                <a:rPr kumimoji="1" lang="ja-JP" altLang="en-US" dirty="0"/>
                <a:t>年</a:t>
              </a:r>
            </a:p>
          </p:txBody>
        </p:sp>
        <p:sp>
          <p:nvSpPr>
            <p:cNvPr id="9" name="テキスト ボックス 8">
              <a:extLst>
                <a:ext uri="{FF2B5EF4-FFF2-40B4-BE49-F238E27FC236}">
                  <a16:creationId xmlns:a16="http://schemas.microsoft.com/office/drawing/2014/main" id="{9AC248DE-D136-4304-A4CA-0A473910DFCD}"/>
                </a:ext>
              </a:extLst>
            </p:cNvPr>
            <p:cNvSpPr txBox="1"/>
            <p:nvPr/>
          </p:nvSpPr>
          <p:spPr>
            <a:xfrm>
              <a:off x="3056628" y="5675307"/>
              <a:ext cx="883575" cy="369332"/>
            </a:xfrm>
            <a:prstGeom prst="rect">
              <a:avLst/>
            </a:prstGeom>
            <a:noFill/>
          </p:spPr>
          <p:txBody>
            <a:bodyPr wrap="none" rtlCol="0">
              <a:spAutoFit/>
            </a:bodyPr>
            <a:lstStyle/>
            <a:p>
              <a:r>
                <a:rPr kumimoji="1" lang="en-US" altLang="ja-JP" dirty="0"/>
                <a:t>2017</a:t>
              </a:r>
              <a:r>
                <a:rPr kumimoji="1" lang="ja-JP" altLang="en-US" dirty="0"/>
                <a:t>年</a:t>
              </a:r>
            </a:p>
          </p:txBody>
        </p:sp>
        <p:sp>
          <p:nvSpPr>
            <p:cNvPr id="17" name="テキスト ボックス 16">
              <a:extLst>
                <a:ext uri="{FF2B5EF4-FFF2-40B4-BE49-F238E27FC236}">
                  <a16:creationId xmlns:a16="http://schemas.microsoft.com/office/drawing/2014/main" id="{3E523098-FD0D-41A1-93B6-3D6988C276B5}"/>
                </a:ext>
              </a:extLst>
            </p:cNvPr>
            <p:cNvSpPr txBox="1"/>
            <p:nvPr/>
          </p:nvSpPr>
          <p:spPr>
            <a:xfrm>
              <a:off x="5612008" y="5659456"/>
              <a:ext cx="883575" cy="369332"/>
            </a:xfrm>
            <a:prstGeom prst="rect">
              <a:avLst/>
            </a:prstGeom>
            <a:noFill/>
            <a:ln>
              <a:noFill/>
            </a:ln>
          </p:spPr>
          <p:txBody>
            <a:bodyPr wrap="none" rtlCol="0">
              <a:spAutoFit/>
            </a:bodyPr>
            <a:lstStyle/>
            <a:p>
              <a:r>
                <a:rPr kumimoji="1" lang="en-US" altLang="ja-JP" dirty="0"/>
                <a:t>2016</a:t>
              </a:r>
              <a:r>
                <a:rPr kumimoji="1" lang="ja-JP" altLang="en-US" dirty="0"/>
                <a:t>年</a:t>
              </a:r>
            </a:p>
          </p:txBody>
        </p:sp>
        <p:sp>
          <p:nvSpPr>
            <p:cNvPr id="21" name="テキスト ボックス 20">
              <a:extLst>
                <a:ext uri="{FF2B5EF4-FFF2-40B4-BE49-F238E27FC236}">
                  <a16:creationId xmlns:a16="http://schemas.microsoft.com/office/drawing/2014/main" id="{7194B50F-7C8A-4987-9548-631BBA0AA884}"/>
                </a:ext>
              </a:extLst>
            </p:cNvPr>
            <p:cNvSpPr txBox="1"/>
            <p:nvPr/>
          </p:nvSpPr>
          <p:spPr>
            <a:xfrm>
              <a:off x="6663328" y="5659179"/>
              <a:ext cx="883575" cy="369332"/>
            </a:xfrm>
            <a:prstGeom prst="rect">
              <a:avLst/>
            </a:prstGeom>
            <a:noFill/>
          </p:spPr>
          <p:txBody>
            <a:bodyPr wrap="none" rtlCol="0">
              <a:spAutoFit/>
            </a:bodyPr>
            <a:lstStyle/>
            <a:p>
              <a:r>
                <a:rPr kumimoji="1" lang="en-US" altLang="ja-JP" dirty="0"/>
                <a:t>2017</a:t>
              </a:r>
              <a:r>
                <a:rPr kumimoji="1" lang="ja-JP" altLang="en-US" dirty="0"/>
                <a:t>年</a:t>
              </a:r>
            </a:p>
          </p:txBody>
        </p:sp>
        <p:sp>
          <p:nvSpPr>
            <p:cNvPr id="23" name="テキスト ボックス 22">
              <a:extLst>
                <a:ext uri="{FF2B5EF4-FFF2-40B4-BE49-F238E27FC236}">
                  <a16:creationId xmlns:a16="http://schemas.microsoft.com/office/drawing/2014/main" id="{9EF51803-FC68-4E5E-81FB-BA60ED7DE7E9}"/>
                </a:ext>
              </a:extLst>
            </p:cNvPr>
            <p:cNvSpPr txBox="1"/>
            <p:nvPr/>
          </p:nvSpPr>
          <p:spPr>
            <a:xfrm>
              <a:off x="10195219" y="5658107"/>
              <a:ext cx="883575" cy="369332"/>
            </a:xfrm>
            <a:prstGeom prst="rect">
              <a:avLst/>
            </a:prstGeom>
            <a:noFill/>
          </p:spPr>
          <p:txBody>
            <a:bodyPr wrap="none" rtlCol="0">
              <a:spAutoFit/>
            </a:bodyPr>
            <a:lstStyle/>
            <a:p>
              <a:r>
                <a:rPr kumimoji="1" lang="en-US" altLang="ja-JP" dirty="0"/>
                <a:t>2017</a:t>
              </a:r>
              <a:r>
                <a:rPr kumimoji="1" lang="ja-JP" altLang="en-US" dirty="0"/>
                <a:t>年</a:t>
              </a:r>
            </a:p>
          </p:txBody>
        </p:sp>
        <p:sp>
          <p:nvSpPr>
            <p:cNvPr id="24" name="テキスト ボックス 23">
              <a:extLst>
                <a:ext uri="{FF2B5EF4-FFF2-40B4-BE49-F238E27FC236}">
                  <a16:creationId xmlns:a16="http://schemas.microsoft.com/office/drawing/2014/main" id="{CD1A3C49-1AFC-4394-BEC1-93A651A79945}"/>
                </a:ext>
              </a:extLst>
            </p:cNvPr>
            <p:cNvSpPr txBox="1"/>
            <p:nvPr/>
          </p:nvSpPr>
          <p:spPr>
            <a:xfrm>
              <a:off x="9165998" y="5644038"/>
              <a:ext cx="883575" cy="369332"/>
            </a:xfrm>
            <a:prstGeom prst="rect">
              <a:avLst/>
            </a:prstGeom>
            <a:noFill/>
            <a:ln>
              <a:noFill/>
            </a:ln>
          </p:spPr>
          <p:txBody>
            <a:bodyPr wrap="none" rtlCol="0">
              <a:spAutoFit/>
            </a:bodyPr>
            <a:lstStyle/>
            <a:p>
              <a:r>
                <a:rPr kumimoji="1" lang="en-US" altLang="ja-JP" dirty="0"/>
                <a:t>2016</a:t>
              </a:r>
              <a:r>
                <a:rPr kumimoji="1" lang="ja-JP" altLang="en-US" dirty="0"/>
                <a:t>年</a:t>
              </a:r>
            </a:p>
          </p:txBody>
        </p:sp>
      </p:grpSp>
      <p:sp>
        <p:nvSpPr>
          <p:cNvPr id="14" name="テキスト ボックス 13">
            <a:extLst>
              <a:ext uri="{FF2B5EF4-FFF2-40B4-BE49-F238E27FC236}">
                <a16:creationId xmlns:a16="http://schemas.microsoft.com/office/drawing/2014/main" id="{B21484B6-927D-48BC-A53A-E6F0742DC758}"/>
              </a:ext>
            </a:extLst>
          </p:cNvPr>
          <p:cNvSpPr txBox="1"/>
          <p:nvPr/>
        </p:nvSpPr>
        <p:spPr>
          <a:xfrm>
            <a:off x="3723140" y="961166"/>
            <a:ext cx="5290231" cy="461665"/>
          </a:xfrm>
          <a:prstGeom prst="rect">
            <a:avLst/>
          </a:prstGeom>
          <a:noFill/>
        </p:spPr>
        <p:txBody>
          <a:bodyPr wrap="none" rtlCol="0">
            <a:spAutoFit/>
          </a:bodyPr>
          <a:lstStyle/>
          <a:p>
            <a:pPr algn="ctr"/>
            <a:r>
              <a:rPr kumimoji="1" lang="ja-JP" altLang="en-US" sz="2400" dirty="0"/>
              <a:t>各</a:t>
            </a:r>
            <a:r>
              <a:rPr kumimoji="1" lang="en-US" altLang="ja-JP" sz="2400" dirty="0"/>
              <a:t>SNS</a:t>
            </a:r>
            <a:r>
              <a:rPr kumimoji="1" lang="ja-JP" altLang="en-US" sz="2400" dirty="0"/>
              <a:t>サービスアプリ利用者数と増加率</a:t>
            </a:r>
          </a:p>
        </p:txBody>
      </p:sp>
    </p:spTree>
    <p:extLst>
      <p:ext uri="{BB962C8B-B14F-4D97-AF65-F5344CB8AC3E}">
        <p14:creationId xmlns:p14="http://schemas.microsoft.com/office/powerpoint/2010/main" val="2270384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8903" y="5770480"/>
            <a:ext cx="586854" cy="586854"/>
          </a:xfrm>
          <a:prstGeom prst="rect">
            <a:avLst/>
          </a:prstGeom>
        </p:spPr>
      </p:pic>
      <p:pic>
        <p:nvPicPr>
          <p:cNvPr id="6" name="図 5"/>
          <p:cNvPicPr>
            <a:picLocks noChangeAspect="1"/>
          </p:cNvPicPr>
          <p:nvPr/>
        </p:nvPicPr>
        <p:blipFill rotWithShape="1">
          <a:blip r:embed="rId4" cstate="print">
            <a:extLst>
              <a:ext uri="{28A0092B-C50C-407E-A947-70E740481C1C}">
                <a14:useLocalDpi xmlns:a14="http://schemas.microsoft.com/office/drawing/2010/main" val="0"/>
              </a:ext>
            </a:extLst>
          </a:blip>
          <a:srcRect l="-413"/>
          <a:stretch/>
        </p:blipFill>
        <p:spPr>
          <a:xfrm>
            <a:off x="1954545" y="1783489"/>
            <a:ext cx="7880628" cy="3947628"/>
          </a:xfrm>
          <a:prstGeom prst="rect">
            <a:avLst/>
          </a:prstGeom>
        </p:spPr>
      </p:pic>
      <p:sp>
        <p:nvSpPr>
          <p:cNvPr id="15" name="正方形/長方形 14"/>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6</a:t>
            </a:fld>
            <a:endParaRPr kumimoji="1" lang="ja-JP" altLang="en-US" dirty="0"/>
          </a:p>
        </p:txBody>
      </p:sp>
      <p:sp>
        <p:nvSpPr>
          <p:cNvPr id="8" name="正方形/長方形 7"/>
          <p:cNvSpPr/>
          <p:nvPr/>
        </p:nvSpPr>
        <p:spPr>
          <a:xfrm>
            <a:off x="660086" y="1008969"/>
            <a:ext cx="13077634" cy="1200329"/>
          </a:xfrm>
          <a:prstGeom prst="rect">
            <a:avLst/>
          </a:prstGeom>
        </p:spPr>
        <p:txBody>
          <a:bodyPr wrap="square">
            <a:spAutoFit/>
          </a:bodyPr>
          <a:lstStyle/>
          <a:p>
            <a:r>
              <a:rPr lang="ja-JP" altLang="en-US" sz="3200" dirty="0"/>
              <a:t>・ </a:t>
            </a:r>
            <a:r>
              <a:rPr lang="en-US" altLang="ja-JP" sz="3600" dirty="0"/>
              <a:t>Instagram</a:t>
            </a:r>
            <a:r>
              <a:rPr lang="ja-JP" altLang="en-US" sz="3200" dirty="0"/>
              <a:t>を活用した企業戦略</a:t>
            </a:r>
          </a:p>
          <a:p>
            <a:r>
              <a:rPr lang="ja-JP" altLang="en-US" sz="3600" dirty="0"/>
              <a:t>   </a:t>
            </a:r>
            <a:endParaRPr lang="en-US" altLang="ja-JP" sz="3600" dirty="0"/>
          </a:p>
        </p:txBody>
      </p:sp>
      <p:sp>
        <p:nvSpPr>
          <p:cNvPr id="10" name="テキスト ボックス 9"/>
          <p:cNvSpPr txBox="1"/>
          <p:nvPr/>
        </p:nvSpPr>
        <p:spPr>
          <a:xfrm>
            <a:off x="3609803" y="190115"/>
            <a:ext cx="4861232" cy="584775"/>
          </a:xfrm>
          <a:prstGeom prst="rect">
            <a:avLst/>
          </a:prstGeom>
          <a:noFill/>
        </p:spPr>
        <p:txBody>
          <a:bodyPr wrap="square" rtlCol="0">
            <a:spAutoFit/>
          </a:bodyPr>
          <a:lstStyle/>
          <a:p>
            <a:r>
              <a:rPr lang="ja-JP" altLang="en-US" sz="3200" dirty="0">
                <a:solidFill>
                  <a:schemeClr val="bg1"/>
                </a:solidFill>
              </a:rPr>
              <a:t>社会的にも注目されている</a:t>
            </a:r>
            <a:endParaRPr kumimoji="1" lang="en-US" altLang="ja-JP" sz="3200" dirty="0">
              <a:solidFill>
                <a:schemeClr val="bg1"/>
              </a:solidFill>
            </a:endParaRPr>
          </a:p>
        </p:txBody>
      </p:sp>
      <p:sp>
        <p:nvSpPr>
          <p:cNvPr id="4" name="テキスト ボックス 3"/>
          <p:cNvSpPr txBox="1"/>
          <p:nvPr/>
        </p:nvSpPr>
        <p:spPr>
          <a:xfrm>
            <a:off x="98583" y="62846"/>
            <a:ext cx="1509076" cy="369332"/>
          </a:xfrm>
          <a:prstGeom prst="rect">
            <a:avLst/>
          </a:prstGeom>
          <a:noFill/>
        </p:spPr>
        <p:txBody>
          <a:bodyPr wrap="square" rtlCol="0">
            <a:spAutoFit/>
          </a:bodyPr>
          <a:lstStyle/>
          <a:p>
            <a:r>
              <a:rPr kumimoji="1" lang="ja-JP" altLang="en-US" dirty="0">
                <a:solidFill>
                  <a:schemeClr val="bg1"/>
                </a:solidFill>
              </a:rPr>
              <a:t>現状分析</a:t>
            </a:r>
          </a:p>
        </p:txBody>
      </p:sp>
      <p:sp>
        <p:nvSpPr>
          <p:cNvPr id="7" name="テキスト ボックス 6"/>
          <p:cNvSpPr txBox="1"/>
          <p:nvPr/>
        </p:nvSpPr>
        <p:spPr>
          <a:xfrm>
            <a:off x="660086" y="3397603"/>
            <a:ext cx="11530187" cy="1077218"/>
          </a:xfrm>
          <a:prstGeom prst="rect">
            <a:avLst/>
          </a:prstGeom>
          <a:noFill/>
        </p:spPr>
        <p:txBody>
          <a:bodyPr wrap="square" rtlCol="0">
            <a:spAutoFit/>
          </a:bodyPr>
          <a:lstStyle/>
          <a:p>
            <a:r>
              <a:rPr kumimoji="1" lang="ja-JP" altLang="en-US" sz="3200" dirty="0"/>
              <a:t>・新聞にも取り上げられている</a:t>
            </a:r>
            <a:endParaRPr kumimoji="1" lang="en-US" altLang="ja-JP" sz="3200" dirty="0"/>
          </a:p>
          <a:p>
            <a:r>
              <a:rPr lang="ja-JP" altLang="en-US" sz="3200" dirty="0"/>
              <a:t>   </a:t>
            </a:r>
            <a:r>
              <a:rPr lang="en-US" altLang="ja-JP" sz="3200" dirty="0"/>
              <a:t>           </a:t>
            </a:r>
          </a:p>
        </p:txBody>
      </p:sp>
      <p:sp>
        <p:nvSpPr>
          <p:cNvPr id="2" name="テキスト ボックス 1">
            <a:extLst>
              <a:ext uri="{FF2B5EF4-FFF2-40B4-BE49-F238E27FC236}">
                <a16:creationId xmlns:a16="http://schemas.microsoft.com/office/drawing/2014/main" id="{F4F84F6F-58AB-4817-B52C-2585B471A838}"/>
              </a:ext>
            </a:extLst>
          </p:cNvPr>
          <p:cNvSpPr txBox="1"/>
          <p:nvPr/>
        </p:nvSpPr>
        <p:spPr>
          <a:xfrm>
            <a:off x="660086" y="5780023"/>
            <a:ext cx="9673577" cy="646331"/>
          </a:xfrm>
          <a:prstGeom prst="rect">
            <a:avLst/>
          </a:prstGeom>
          <a:noFill/>
        </p:spPr>
        <p:txBody>
          <a:bodyPr wrap="square" rtlCol="0">
            <a:spAutoFit/>
          </a:bodyPr>
          <a:lstStyle/>
          <a:p>
            <a:r>
              <a:rPr kumimoji="1" lang="ja-JP" altLang="en-US" sz="2800" dirty="0"/>
              <a:t>・</a:t>
            </a:r>
            <a:r>
              <a:rPr kumimoji="1" lang="ja-JP" altLang="en-US" sz="3600" dirty="0">
                <a:solidFill>
                  <a:srgbClr val="FF0000"/>
                </a:solidFill>
              </a:rPr>
              <a:t>“インスタ映え”</a:t>
            </a:r>
            <a:r>
              <a:rPr kumimoji="1" lang="ja-JP" altLang="en-US" sz="2800" dirty="0"/>
              <a:t>が</a:t>
            </a:r>
            <a:r>
              <a:rPr kumimoji="1" lang="en-US" altLang="ja-JP" sz="2800" dirty="0"/>
              <a:t>2017</a:t>
            </a:r>
            <a:r>
              <a:rPr kumimoji="1" lang="ja-JP" altLang="en-US" sz="2800" dirty="0"/>
              <a:t>年流行語大賞を受賞！！</a:t>
            </a:r>
          </a:p>
        </p:txBody>
      </p:sp>
    </p:spTree>
    <p:extLst>
      <p:ext uri="{BB962C8B-B14F-4D97-AF65-F5344CB8AC3E}">
        <p14:creationId xmlns:p14="http://schemas.microsoft.com/office/powerpoint/2010/main" val="2029707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4"/>
          <p:cNvSpPr>
            <a:spLocks noGrp="1"/>
          </p:cNvSpPr>
          <p:nvPr>
            <p:ph type="title"/>
          </p:nvPr>
        </p:nvSpPr>
        <p:spPr>
          <a:xfrm>
            <a:off x="6022505" y="5782623"/>
            <a:ext cx="6268084" cy="1190411"/>
          </a:xfrm>
        </p:spPr>
        <p:txBody>
          <a:bodyPr>
            <a:normAutofit/>
          </a:bodyPr>
          <a:lstStyle/>
          <a:p>
            <a:r>
              <a:rPr lang="ja-JP" altLang="en-US" sz="2800" dirty="0"/>
              <a:t>実際に調べてみると・・・</a:t>
            </a:r>
            <a:endParaRPr kumimoji="1" lang="ja-JP" altLang="en-US" sz="2800" dirty="0"/>
          </a:p>
        </p:txBody>
      </p:sp>
      <p:sp>
        <p:nvSpPr>
          <p:cNvPr id="7" name="テキスト ボックス 6"/>
          <p:cNvSpPr txBox="1"/>
          <p:nvPr/>
        </p:nvSpPr>
        <p:spPr>
          <a:xfrm>
            <a:off x="348880" y="1140042"/>
            <a:ext cx="11347251" cy="1846659"/>
          </a:xfrm>
          <a:prstGeom prst="rect">
            <a:avLst/>
          </a:prstGeom>
          <a:noFill/>
        </p:spPr>
        <p:txBody>
          <a:bodyPr wrap="square" rtlCol="0">
            <a:spAutoFit/>
          </a:bodyPr>
          <a:lstStyle/>
          <a:p>
            <a:pPr>
              <a:lnSpc>
                <a:spcPct val="150000"/>
              </a:lnSpc>
            </a:pPr>
            <a:r>
              <a:rPr kumimoji="1" lang="en-US" altLang="ja-JP" sz="2400" dirty="0"/>
              <a:t>〈</a:t>
            </a:r>
            <a:r>
              <a:rPr kumimoji="1" lang="ja-JP" altLang="en-US" sz="2400" dirty="0"/>
              <a:t>従来の使い方</a:t>
            </a:r>
            <a:r>
              <a:rPr kumimoji="1" lang="en-US" altLang="ja-JP" sz="2400" dirty="0"/>
              <a:t>〉</a:t>
            </a:r>
            <a:endParaRPr lang="en-US" altLang="ja-JP" sz="2400" dirty="0"/>
          </a:p>
          <a:p>
            <a:r>
              <a:rPr kumimoji="1" lang="ja-JP" altLang="en-US" sz="2400" dirty="0"/>
              <a:t>日常の瞬間をとらえた写真や動画を共有する。</a:t>
            </a:r>
            <a:endParaRPr kumimoji="1" lang="en-US" altLang="ja-JP" sz="2400" dirty="0"/>
          </a:p>
          <a:p>
            <a:r>
              <a:rPr lang="ja-JP" altLang="en-US" sz="2400" dirty="0"/>
              <a:t>友達や家族をフォローして近況を知るだけではなく、世界中の面白いコンテンツを楽しむ</a:t>
            </a:r>
            <a:endParaRPr lang="en-US" altLang="ja-JP" sz="2400" dirty="0"/>
          </a:p>
          <a:p>
            <a:pPr algn="r">
              <a:lnSpc>
                <a:spcPct val="150000"/>
              </a:lnSpc>
            </a:pPr>
            <a:r>
              <a:rPr lang="ja-JP" altLang="en-US" sz="2000" dirty="0"/>
              <a:t>（</a:t>
            </a:r>
            <a:r>
              <a:rPr lang="en-US" altLang="ja-JP" sz="2000" dirty="0"/>
              <a:t>Apple</a:t>
            </a:r>
            <a:r>
              <a:rPr lang="ja-JP" altLang="en-US" sz="2000" dirty="0"/>
              <a:t> </a:t>
            </a:r>
            <a:r>
              <a:rPr lang="en-US" altLang="ja-JP" sz="2000" dirty="0"/>
              <a:t>store</a:t>
            </a:r>
            <a:r>
              <a:rPr lang="ja-JP" altLang="en-US" sz="2000" dirty="0"/>
              <a:t>から）</a:t>
            </a:r>
            <a:endParaRPr lang="en-US" altLang="ja-JP" sz="2000" dirty="0"/>
          </a:p>
        </p:txBody>
      </p:sp>
      <p:sp>
        <p:nvSpPr>
          <p:cNvPr id="8" name="テキスト ボックス 7"/>
          <p:cNvSpPr txBox="1"/>
          <p:nvPr/>
        </p:nvSpPr>
        <p:spPr>
          <a:xfrm>
            <a:off x="348880" y="3950644"/>
            <a:ext cx="9540708" cy="1261884"/>
          </a:xfrm>
          <a:prstGeom prst="rect">
            <a:avLst/>
          </a:prstGeom>
          <a:noFill/>
        </p:spPr>
        <p:txBody>
          <a:bodyPr wrap="square" rtlCol="0">
            <a:spAutoFit/>
          </a:bodyPr>
          <a:lstStyle/>
          <a:p>
            <a:r>
              <a:rPr lang="en-US" altLang="ja-JP" sz="3200" b="1" dirty="0"/>
              <a:t>〈</a:t>
            </a:r>
            <a:r>
              <a:rPr lang="ja-JP" altLang="en-US" sz="3200" b="1" dirty="0"/>
              <a:t>現在</a:t>
            </a:r>
            <a:r>
              <a:rPr lang="en-US" altLang="ja-JP" sz="3200" b="1" dirty="0"/>
              <a:t>〉</a:t>
            </a:r>
          </a:p>
          <a:p>
            <a:r>
              <a:rPr lang="ja-JP" altLang="en-US" sz="3200" b="1" dirty="0"/>
              <a:t>若い女性たちは、</a:t>
            </a:r>
            <a:r>
              <a:rPr lang="ja-JP" altLang="en-US" sz="4400" b="1" dirty="0">
                <a:solidFill>
                  <a:srgbClr val="FF0000"/>
                </a:solidFill>
              </a:rPr>
              <a:t>情報検索</a:t>
            </a:r>
            <a:r>
              <a:rPr lang="ja-JP" altLang="en-US" sz="3200" b="1" dirty="0"/>
              <a:t>に使っているらしい！！</a:t>
            </a:r>
            <a:endParaRPr lang="en-US" altLang="ja-JP" sz="3200" b="1" dirty="0"/>
          </a:p>
        </p:txBody>
      </p:sp>
      <p:pic>
        <p:nvPicPr>
          <p:cNvPr id="9" name="図 8"/>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368399" y="3054194"/>
            <a:ext cx="612062" cy="967281"/>
          </a:xfrm>
          <a:prstGeom prst="rect">
            <a:avLst/>
          </a:prstGeom>
        </p:spPr>
      </p:pic>
      <p:sp>
        <p:nvSpPr>
          <p:cNvPr id="4" name="テキスト ボックス 3"/>
          <p:cNvSpPr txBox="1"/>
          <p:nvPr/>
        </p:nvSpPr>
        <p:spPr>
          <a:xfrm>
            <a:off x="177018" y="52478"/>
            <a:ext cx="1322363" cy="369332"/>
          </a:xfrm>
          <a:prstGeom prst="rect">
            <a:avLst/>
          </a:prstGeom>
          <a:noFill/>
        </p:spPr>
        <p:txBody>
          <a:bodyPr wrap="square" rtlCol="0">
            <a:spAutoFit/>
          </a:bodyPr>
          <a:lstStyle/>
          <a:p>
            <a:r>
              <a:rPr kumimoji="1" lang="ja-JP" altLang="en-US" dirty="0">
                <a:solidFill>
                  <a:schemeClr val="bg1"/>
                </a:solidFill>
              </a:rPr>
              <a:t>現状分析</a:t>
            </a:r>
          </a:p>
        </p:txBody>
      </p:sp>
      <p:pic>
        <p:nvPicPr>
          <p:cNvPr id="6" name="図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849484" y="3167704"/>
            <a:ext cx="2139325" cy="3022390"/>
          </a:xfrm>
          <a:prstGeom prst="rect">
            <a:avLst/>
          </a:prstGeom>
        </p:spPr>
      </p:pic>
      <p:sp>
        <p:nvSpPr>
          <p:cNvPr id="2" name="テキスト ボックス 1"/>
          <p:cNvSpPr txBox="1"/>
          <p:nvPr/>
        </p:nvSpPr>
        <p:spPr>
          <a:xfrm>
            <a:off x="2743201" y="129422"/>
            <a:ext cx="8214852" cy="584775"/>
          </a:xfrm>
          <a:prstGeom prst="rect">
            <a:avLst/>
          </a:prstGeom>
          <a:noFill/>
        </p:spPr>
        <p:txBody>
          <a:bodyPr wrap="square" rtlCol="0">
            <a:spAutoFit/>
          </a:bodyPr>
          <a:lstStyle/>
          <a:p>
            <a:r>
              <a:rPr kumimoji="1" lang="ja-JP" altLang="en-US" sz="3200" dirty="0">
                <a:solidFill>
                  <a:schemeClr val="bg1"/>
                </a:solidFill>
              </a:rPr>
              <a:t>本研究が注目する</a:t>
            </a:r>
            <a:r>
              <a:rPr kumimoji="1" lang="en-US" altLang="ja-JP" sz="3200" dirty="0">
                <a:solidFill>
                  <a:schemeClr val="bg1"/>
                </a:solidFill>
              </a:rPr>
              <a:t>Instagram</a:t>
            </a:r>
            <a:r>
              <a:rPr kumimoji="1" lang="ja-JP" altLang="en-US" sz="3200" dirty="0">
                <a:solidFill>
                  <a:schemeClr val="bg1"/>
                </a:solidFill>
              </a:rPr>
              <a:t>の使い方</a:t>
            </a:r>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7</a:t>
            </a:fld>
            <a:endParaRPr kumimoji="1" lang="ja-JP" altLang="en-US"/>
          </a:p>
        </p:txBody>
      </p:sp>
    </p:spTree>
    <p:extLst>
      <p:ext uri="{BB962C8B-B14F-4D97-AF65-F5344CB8AC3E}">
        <p14:creationId xmlns:p14="http://schemas.microsoft.com/office/powerpoint/2010/main" val="3557959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0" y="0"/>
            <a:ext cx="12192000" cy="76308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7953746" y="656281"/>
            <a:ext cx="3075325" cy="369332"/>
          </a:xfrm>
          <a:prstGeom prst="rect">
            <a:avLst/>
          </a:prstGeom>
          <a:noFill/>
        </p:spPr>
        <p:txBody>
          <a:bodyPr wrap="square" rtlCol="0">
            <a:spAutoFit/>
          </a:bodyPr>
          <a:lstStyle/>
          <a:p>
            <a:endParaRPr kumimoji="1" lang="ja-JP" altLang="en-US" dirty="0"/>
          </a:p>
        </p:txBody>
      </p:sp>
      <p:sp>
        <p:nvSpPr>
          <p:cNvPr id="21" name="テキスト ボックス 20"/>
          <p:cNvSpPr txBox="1"/>
          <p:nvPr/>
        </p:nvSpPr>
        <p:spPr>
          <a:xfrm>
            <a:off x="2336154" y="6159240"/>
            <a:ext cx="7519692" cy="523220"/>
          </a:xfrm>
          <a:prstGeom prst="rect">
            <a:avLst/>
          </a:prstGeom>
          <a:noFill/>
        </p:spPr>
        <p:txBody>
          <a:bodyPr wrap="square" rtlCol="0">
            <a:spAutoFit/>
          </a:bodyPr>
          <a:lstStyle/>
          <a:p>
            <a:r>
              <a:rPr lang="ja-JP" altLang="en-US" sz="2800" u="sng" dirty="0"/>
              <a:t>特に若い女性が検索ツールとして活用している！</a:t>
            </a:r>
            <a:endParaRPr kumimoji="1" lang="ja-JP" altLang="en-US" sz="2800" u="sng" dirty="0"/>
          </a:p>
        </p:txBody>
      </p:sp>
      <p:sp>
        <p:nvSpPr>
          <p:cNvPr id="2" name="テキスト ボックス 1"/>
          <p:cNvSpPr txBox="1"/>
          <p:nvPr/>
        </p:nvSpPr>
        <p:spPr>
          <a:xfrm>
            <a:off x="1861418" y="89153"/>
            <a:ext cx="8758744" cy="584775"/>
          </a:xfrm>
          <a:prstGeom prst="rect">
            <a:avLst/>
          </a:prstGeom>
          <a:noFill/>
        </p:spPr>
        <p:txBody>
          <a:bodyPr wrap="none" rtlCol="0">
            <a:spAutoFit/>
          </a:bodyPr>
          <a:lstStyle/>
          <a:p>
            <a:r>
              <a:rPr kumimoji="1" lang="en-US" altLang="ja-JP" sz="2400" dirty="0"/>
              <a:t> </a:t>
            </a:r>
            <a:r>
              <a:rPr kumimoji="1" lang="ja-JP" altLang="en-US" sz="2800" dirty="0">
                <a:solidFill>
                  <a:schemeClr val="bg1"/>
                </a:solidFill>
              </a:rPr>
              <a:t>インターネットでの情報検索に</a:t>
            </a:r>
            <a:r>
              <a:rPr kumimoji="1" lang="en-US" altLang="ja-JP" sz="3200" dirty="0">
                <a:solidFill>
                  <a:schemeClr val="bg1"/>
                </a:solidFill>
              </a:rPr>
              <a:t>Instagram</a:t>
            </a:r>
            <a:r>
              <a:rPr kumimoji="1" lang="ja-JP" altLang="en-US" sz="2800" dirty="0">
                <a:solidFill>
                  <a:schemeClr val="bg1"/>
                </a:solidFill>
              </a:rPr>
              <a:t>を利用するか</a:t>
            </a:r>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8</a:t>
            </a:fld>
            <a:endParaRPr kumimoji="1" lang="ja-JP" altLang="en-US"/>
          </a:p>
        </p:txBody>
      </p:sp>
      <p:sp>
        <p:nvSpPr>
          <p:cNvPr id="5" name="テキスト ボックス 4"/>
          <p:cNvSpPr txBox="1"/>
          <p:nvPr/>
        </p:nvSpPr>
        <p:spPr>
          <a:xfrm>
            <a:off x="36821" y="73634"/>
            <a:ext cx="1270412" cy="369332"/>
          </a:xfrm>
          <a:prstGeom prst="rect">
            <a:avLst/>
          </a:prstGeom>
          <a:noFill/>
        </p:spPr>
        <p:txBody>
          <a:bodyPr wrap="square" rtlCol="0">
            <a:spAutoFit/>
          </a:bodyPr>
          <a:lstStyle/>
          <a:p>
            <a:r>
              <a:rPr kumimoji="1" lang="ja-JP" altLang="en-US" dirty="0">
                <a:solidFill>
                  <a:schemeClr val="bg1"/>
                </a:solidFill>
              </a:rPr>
              <a:t>現状分析</a:t>
            </a:r>
          </a:p>
        </p:txBody>
      </p:sp>
      <p:grpSp>
        <p:nvGrpSpPr>
          <p:cNvPr id="6" name="グループ化 5">
            <a:extLst>
              <a:ext uri="{FF2B5EF4-FFF2-40B4-BE49-F238E27FC236}">
                <a16:creationId xmlns:a16="http://schemas.microsoft.com/office/drawing/2014/main" id="{2CA13EE1-244D-4551-A028-80BEC5868BDA}"/>
              </a:ext>
            </a:extLst>
          </p:cNvPr>
          <p:cNvGrpSpPr/>
          <p:nvPr/>
        </p:nvGrpSpPr>
        <p:grpSpPr>
          <a:xfrm>
            <a:off x="425989" y="751326"/>
            <a:ext cx="11766011" cy="5309359"/>
            <a:chOff x="425989" y="883822"/>
            <a:chExt cx="11766011" cy="5309359"/>
          </a:xfrm>
        </p:grpSpPr>
        <p:graphicFrame>
          <p:nvGraphicFramePr>
            <p:cNvPr id="15" name="グラフ 14"/>
            <p:cNvGraphicFramePr>
              <a:graphicFrameLocks/>
            </p:cNvGraphicFramePr>
            <p:nvPr>
              <p:extLst>
                <p:ext uri="{D42A27DB-BD31-4B8C-83A1-F6EECF244321}">
                  <p14:modId xmlns:p14="http://schemas.microsoft.com/office/powerpoint/2010/main" val="173755611"/>
                </p:ext>
              </p:extLst>
            </p:nvPr>
          </p:nvGraphicFramePr>
          <p:xfrm>
            <a:off x="768648" y="982205"/>
            <a:ext cx="11080693" cy="5210976"/>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p:cNvSpPr txBox="1"/>
            <p:nvPr/>
          </p:nvSpPr>
          <p:spPr>
            <a:xfrm>
              <a:off x="7988182" y="5886975"/>
              <a:ext cx="4203818" cy="261610"/>
            </a:xfrm>
            <a:prstGeom prst="rect">
              <a:avLst/>
            </a:prstGeom>
            <a:noFill/>
          </p:spPr>
          <p:txBody>
            <a:bodyPr wrap="square" rtlCol="0">
              <a:spAutoFit/>
            </a:bodyPr>
            <a:lstStyle/>
            <a:p>
              <a:r>
                <a:rPr lang="ja-JP" altLang="en-US" sz="1100" dirty="0"/>
                <a:t>「</a:t>
              </a:r>
              <a:r>
                <a:rPr lang="en-US" altLang="ja-JP" sz="1100" dirty="0"/>
                <a:t>2016</a:t>
              </a:r>
              <a:r>
                <a:rPr lang="ja-JP" altLang="en-US" sz="1100" dirty="0"/>
                <a:t>年夏、</a:t>
              </a:r>
              <a:r>
                <a:rPr lang="en-US" altLang="ja-JP" sz="1100" dirty="0"/>
                <a:t>Instagram</a:t>
              </a:r>
              <a:r>
                <a:rPr lang="ja-JP" altLang="en-US" sz="1100" dirty="0"/>
                <a:t>の今（</a:t>
              </a:r>
              <a:r>
                <a:rPr lang="en-US" altLang="ja-JP" sz="1100" dirty="0"/>
                <a:t>SNS</a:t>
              </a:r>
              <a:r>
                <a:rPr lang="ja-JP" altLang="en-US" sz="1100" dirty="0"/>
                <a:t>利用状況調査より）」ジャスミン</a:t>
              </a:r>
              <a:endParaRPr kumimoji="1" lang="ja-JP" altLang="en-US" sz="1100" dirty="0"/>
            </a:p>
          </p:txBody>
        </p:sp>
        <p:pic>
          <p:nvPicPr>
            <p:cNvPr id="9" name="図 8"/>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443897" y="2193690"/>
              <a:ext cx="502979" cy="965395"/>
            </a:xfrm>
            <a:prstGeom prst="rect">
              <a:avLst/>
            </a:prstGeom>
          </p:spPr>
        </p:pic>
        <p:pic>
          <p:nvPicPr>
            <p:cNvPr id="11" name="図 10"/>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776463" y="887308"/>
              <a:ext cx="240561" cy="616629"/>
            </a:xfrm>
            <a:prstGeom prst="rect">
              <a:avLst/>
            </a:prstGeom>
          </p:spPr>
        </p:pic>
        <p:pic>
          <p:nvPicPr>
            <p:cNvPr id="12" name="図 11"/>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431246" y="883822"/>
              <a:ext cx="293180" cy="611820"/>
            </a:xfrm>
            <a:prstGeom prst="rect">
              <a:avLst/>
            </a:prstGeom>
          </p:spPr>
        </p:pic>
        <p:sp>
          <p:nvSpPr>
            <p:cNvPr id="7" name="テキスト ボックス 6"/>
            <p:cNvSpPr txBox="1"/>
            <p:nvPr/>
          </p:nvSpPr>
          <p:spPr>
            <a:xfrm>
              <a:off x="970821" y="3846235"/>
              <a:ext cx="719771" cy="400110"/>
            </a:xfrm>
            <a:prstGeom prst="rect">
              <a:avLst/>
            </a:prstGeom>
            <a:solidFill>
              <a:schemeClr val="bg1"/>
            </a:solidFill>
          </p:spPr>
          <p:txBody>
            <a:bodyPr wrap="square" rtlCol="0">
              <a:spAutoFit/>
            </a:bodyPr>
            <a:lstStyle/>
            <a:p>
              <a:r>
                <a:rPr kumimoji="1" lang="en-US" altLang="ja-JP" sz="2000" dirty="0">
                  <a:solidFill>
                    <a:srgbClr val="FF0000"/>
                  </a:solidFill>
                </a:rPr>
                <a:t>10</a:t>
              </a:r>
              <a:r>
                <a:rPr lang="ja-JP" altLang="en-US" sz="2000" dirty="0">
                  <a:solidFill>
                    <a:srgbClr val="FF0000"/>
                  </a:solidFill>
                </a:rPr>
                <a:t>代</a:t>
              </a:r>
              <a:endParaRPr kumimoji="1" lang="en-US" altLang="ja-JP" sz="2000" dirty="0">
                <a:solidFill>
                  <a:srgbClr val="FF0000"/>
                </a:solidFill>
              </a:endParaRPr>
            </a:p>
          </p:txBody>
        </p:sp>
        <p:sp>
          <p:nvSpPr>
            <p:cNvPr id="13" name="テキスト ボックス 12"/>
            <p:cNvSpPr txBox="1"/>
            <p:nvPr/>
          </p:nvSpPr>
          <p:spPr>
            <a:xfrm>
              <a:off x="970820" y="4230599"/>
              <a:ext cx="719771" cy="400110"/>
            </a:xfrm>
            <a:prstGeom prst="rect">
              <a:avLst/>
            </a:prstGeom>
            <a:solidFill>
              <a:schemeClr val="bg1"/>
            </a:solidFill>
          </p:spPr>
          <p:txBody>
            <a:bodyPr wrap="square" rtlCol="0">
              <a:spAutoFit/>
            </a:bodyPr>
            <a:lstStyle/>
            <a:p>
              <a:r>
                <a:rPr kumimoji="1" lang="en-US" altLang="ja-JP" sz="2000" dirty="0">
                  <a:solidFill>
                    <a:srgbClr val="FF0000"/>
                  </a:solidFill>
                </a:rPr>
                <a:t>20</a:t>
              </a:r>
              <a:r>
                <a:rPr kumimoji="1" lang="ja-JP" altLang="en-US" sz="2000" dirty="0">
                  <a:solidFill>
                    <a:srgbClr val="FF0000"/>
                  </a:solidFill>
                </a:rPr>
                <a:t>代</a:t>
              </a:r>
            </a:p>
          </p:txBody>
        </p:sp>
        <p:pic>
          <p:nvPicPr>
            <p:cNvPr id="8" name="図 7"/>
            <p:cNvPicPr>
              <a:picLocks noChangeAspect="1"/>
            </p:cNvPicPr>
            <p:nvPr/>
          </p:nvPicPr>
          <p:blipFill>
            <a:blip r:embed="rId7" cstate="screen">
              <a:extLst>
                <a:ext uri="{BEBA8EAE-BF5A-486C-A8C5-ECC9F3942E4B}">
                  <a14:imgProps xmlns:a14="http://schemas.microsoft.com/office/drawing/2010/main">
                    <a14:imgLayer r:embed="rId8">
                      <a14:imgEffect>
                        <a14:backgroundRemoval t="0" b="100000" l="0" r="89773">
                          <a14:foregroundMark x1="44318" y1="24242" x2="44318" y2="24242"/>
                          <a14:foregroundMark x1="44318" y1="10303" x2="44318" y2="10303"/>
                        </a14:backgroundRemoval>
                      </a14:imgEffect>
                    </a14:imgLayer>
                  </a14:imgProps>
                </a:ext>
                <a:ext uri="{28A0092B-C50C-407E-A947-70E740481C1C}">
                  <a14:useLocalDpi xmlns:a14="http://schemas.microsoft.com/office/drawing/2010/main" val="0"/>
                </a:ext>
              </a:extLst>
            </a:blip>
            <a:stretch>
              <a:fillRect/>
            </a:stretch>
          </p:blipFill>
          <p:spPr>
            <a:xfrm>
              <a:off x="425989" y="4370570"/>
              <a:ext cx="538797" cy="1005754"/>
            </a:xfrm>
            <a:prstGeom prst="rect">
              <a:avLst/>
            </a:prstGeom>
          </p:spPr>
        </p:pic>
        <p:sp>
          <p:nvSpPr>
            <p:cNvPr id="18" name="爆発: 8 pt 17">
              <a:extLst>
                <a:ext uri="{FF2B5EF4-FFF2-40B4-BE49-F238E27FC236}">
                  <a16:creationId xmlns:a16="http://schemas.microsoft.com/office/drawing/2014/main" id="{D9BC9806-97B3-4D44-A5CD-3141D01B5EDF}"/>
                </a:ext>
              </a:extLst>
            </p:cNvPr>
            <p:cNvSpPr/>
            <p:nvPr/>
          </p:nvSpPr>
          <p:spPr>
            <a:xfrm>
              <a:off x="4686524" y="3298373"/>
              <a:ext cx="1898202" cy="947972"/>
            </a:xfrm>
            <a:prstGeom prst="irregularSeal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70539510-B3EE-4C9C-BD55-24311BA05ADF}"/>
                </a:ext>
              </a:extLst>
            </p:cNvPr>
            <p:cNvSpPr txBox="1"/>
            <p:nvPr/>
          </p:nvSpPr>
          <p:spPr>
            <a:xfrm>
              <a:off x="4908550" y="3587693"/>
              <a:ext cx="1454150" cy="369332"/>
            </a:xfrm>
            <a:prstGeom prst="rect">
              <a:avLst/>
            </a:prstGeom>
            <a:noFill/>
          </p:spPr>
          <p:txBody>
            <a:bodyPr wrap="square" rtlCol="0">
              <a:spAutoFit/>
            </a:bodyPr>
            <a:lstStyle/>
            <a:p>
              <a:r>
                <a:rPr kumimoji="1" lang="en-US" altLang="ja-JP" dirty="0"/>
                <a:t>300</a:t>
              </a:r>
              <a:r>
                <a:rPr kumimoji="1" lang="ja-JP" altLang="en-US" dirty="0"/>
                <a:t>人中</a:t>
              </a:r>
              <a:r>
                <a:rPr kumimoji="1" lang="en-US" altLang="ja-JP" dirty="0"/>
                <a:t>98</a:t>
              </a:r>
              <a:r>
                <a:rPr kumimoji="1" lang="ja-JP" altLang="en-US" dirty="0"/>
                <a:t>人</a:t>
              </a:r>
            </a:p>
          </p:txBody>
        </p:sp>
        <p:sp>
          <p:nvSpPr>
            <p:cNvPr id="19" name="テキスト ボックス 18">
              <a:extLst>
                <a:ext uri="{FF2B5EF4-FFF2-40B4-BE49-F238E27FC236}">
                  <a16:creationId xmlns:a16="http://schemas.microsoft.com/office/drawing/2014/main" id="{B23B5002-2D73-4D26-8E6E-7A14D9F950AB}"/>
                </a:ext>
              </a:extLst>
            </p:cNvPr>
            <p:cNvSpPr txBox="1"/>
            <p:nvPr/>
          </p:nvSpPr>
          <p:spPr>
            <a:xfrm>
              <a:off x="7080250" y="4322071"/>
              <a:ext cx="1530350" cy="369332"/>
            </a:xfrm>
            <a:prstGeom prst="rect">
              <a:avLst/>
            </a:prstGeom>
            <a:noFill/>
          </p:spPr>
          <p:txBody>
            <a:bodyPr wrap="square" rtlCol="0">
              <a:spAutoFit/>
            </a:bodyPr>
            <a:lstStyle/>
            <a:p>
              <a:r>
                <a:rPr kumimoji="1" lang="en-US" altLang="ja-JP" dirty="0"/>
                <a:t>318</a:t>
              </a:r>
              <a:r>
                <a:rPr kumimoji="1" lang="ja-JP" altLang="en-US" dirty="0"/>
                <a:t>人中</a:t>
              </a:r>
              <a:r>
                <a:rPr kumimoji="1" lang="en-US" altLang="ja-JP" dirty="0"/>
                <a:t>86</a:t>
              </a:r>
              <a:r>
                <a:rPr kumimoji="1" lang="ja-JP" altLang="en-US" dirty="0"/>
                <a:t>人</a:t>
              </a:r>
            </a:p>
          </p:txBody>
        </p:sp>
      </p:grpSp>
    </p:spTree>
    <p:extLst>
      <p:ext uri="{BB962C8B-B14F-4D97-AF65-F5344CB8AC3E}">
        <p14:creationId xmlns:p14="http://schemas.microsoft.com/office/powerpoint/2010/main" val="417110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68A8D943-6EEB-A241-ACA6-01DA84E309E1}"/>
              </a:ext>
            </a:extLst>
          </p:cNvPr>
          <p:cNvGraphicFramePr>
            <a:graphicFrameLocks/>
          </p:cNvGraphicFramePr>
          <p:nvPr>
            <p:extLst>
              <p:ext uri="{D42A27DB-BD31-4B8C-83A1-F6EECF244321}">
                <p14:modId xmlns:p14="http://schemas.microsoft.com/office/powerpoint/2010/main" val="2396391885"/>
              </p:ext>
            </p:extLst>
          </p:nvPr>
        </p:nvGraphicFramePr>
        <p:xfrm>
          <a:off x="456319" y="483938"/>
          <a:ext cx="11391900" cy="4189186"/>
        </p:xfrm>
        <a:graphic>
          <a:graphicData uri="http://schemas.openxmlformats.org/drawingml/2006/chart">
            <c:chart xmlns:c="http://schemas.openxmlformats.org/drawingml/2006/chart" xmlns:r="http://schemas.openxmlformats.org/officeDocument/2006/relationships" r:id="rId2"/>
          </a:graphicData>
        </a:graphic>
      </p:graphicFrame>
      <p:sp>
        <p:nvSpPr>
          <p:cNvPr id="26" name="正方形/長方形 16">
            <a:extLst>
              <a:ext uri="{FF2B5EF4-FFF2-40B4-BE49-F238E27FC236}">
                <a16:creationId xmlns:a16="http://schemas.microsoft.com/office/drawing/2014/main" id="{690B1FB7-FB6F-A748-99C6-EF1C7A830602}"/>
              </a:ext>
            </a:extLst>
          </p:cNvPr>
          <p:cNvSpPr/>
          <p:nvPr/>
        </p:nvSpPr>
        <p:spPr>
          <a:xfrm>
            <a:off x="0" y="0"/>
            <a:ext cx="12192000" cy="8721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p>
        </p:txBody>
      </p:sp>
      <p:sp>
        <p:nvSpPr>
          <p:cNvPr id="2" name="Slide Number Placeholder 1">
            <a:extLst>
              <a:ext uri="{FF2B5EF4-FFF2-40B4-BE49-F238E27FC236}">
                <a16:creationId xmlns:a16="http://schemas.microsoft.com/office/drawing/2014/main" id="{B11CF2EB-814C-8C41-8913-81DBCD768746}"/>
              </a:ext>
            </a:extLst>
          </p:cNvPr>
          <p:cNvSpPr>
            <a:spLocks noGrp="1"/>
          </p:cNvSpPr>
          <p:nvPr>
            <p:ph type="sldNum" sz="quarter" idx="12"/>
          </p:nvPr>
        </p:nvSpPr>
        <p:spPr/>
        <p:txBody>
          <a:bodyPr/>
          <a:lstStyle/>
          <a:p>
            <a:fld id="{A907C92C-AC45-405D-B19C-A99A5FE26F70}" type="slidenum">
              <a:rPr kumimoji="1" lang="ja-JP" altLang="en-US" smtClean="0"/>
              <a:t>9</a:t>
            </a:fld>
            <a:endParaRPr kumimoji="1" lang="ja-JP" altLang="en-US"/>
          </a:p>
        </p:txBody>
      </p:sp>
      <p:sp>
        <p:nvSpPr>
          <p:cNvPr id="4" name="Donut 3">
            <a:extLst>
              <a:ext uri="{FF2B5EF4-FFF2-40B4-BE49-F238E27FC236}">
                <a16:creationId xmlns:a16="http://schemas.microsoft.com/office/drawing/2014/main" id="{69B7FD4D-BCC0-1F40-9C15-F38252856CB4}"/>
              </a:ext>
            </a:extLst>
          </p:cNvPr>
          <p:cNvSpPr/>
          <p:nvPr/>
        </p:nvSpPr>
        <p:spPr>
          <a:xfrm>
            <a:off x="10455427" y="2676747"/>
            <a:ext cx="814620" cy="781244"/>
          </a:xfrm>
          <a:prstGeom prst="donut">
            <a:avLst>
              <a:gd name="adj" fmla="val 6574"/>
            </a:avLst>
          </a:prstGeom>
          <a:solidFill>
            <a:srgbClr val="FF2F92"/>
          </a:solidFill>
          <a:ln>
            <a:solidFill>
              <a:srgbClr val="FF2F9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7" name="Donut 6">
            <a:extLst>
              <a:ext uri="{FF2B5EF4-FFF2-40B4-BE49-F238E27FC236}">
                <a16:creationId xmlns:a16="http://schemas.microsoft.com/office/drawing/2014/main" id="{A9483ADA-A713-1B41-92C1-DDB1297CA75F}"/>
              </a:ext>
            </a:extLst>
          </p:cNvPr>
          <p:cNvSpPr/>
          <p:nvPr/>
        </p:nvSpPr>
        <p:spPr>
          <a:xfrm>
            <a:off x="6559397" y="2093851"/>
            <a:ext cx="886264" cy="802825"/>
          </a:xfrm>
          <a:prstGeom prst="donut">
            <a:avLst>
              <a:gd name="adj" fmla="val 5742"/>
            </a:avLst>
          </a:prstGeom>
          <a:solidFill>
            <a:srgbClr val="FF2F92"/>
          </a:solidFill>
          <a:ln>
            <a:solidFill>
              <a:srgbClr val="FF2F9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8" name="Donut 7">
            <a:extLst>
              <a:ext uri="{FF2B5EF4-FFF2-40B4-BE49-F238E27FC236}">
                <a16:creationId xmlns:a16="http://schemas.microsoft.com/office/drawing/2014/main" id="{01AC66B7-626C-E241-AB4C-A3E04897162E}"/>
              </a:ext>
            </a:extLst>
          </p:cNvPr>
          <p:cNvSpPr/>
          <p:nvPr/>
        </p:nvSpPr>
        <p:spPr>
          <a:xfrm>
            <a:off x="4426403" y="1775659"/>
            <a:ext cx="929491" cy="794211"/>
          </a:xfrm>
          <a:prstGeom prst="donut">
            <a:avLst>
              <a:gd name="adj" fmla="val 5401"/>
            </a:avLst>
          </a:prstGeom>
          <a:solidFill>
            <a:srgbClr val="FF2F92"/>
          </a:solidFill>
          <a:ln>
            <a:solidFill>
              <a:srgbClr val="FF2F9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aphicFrame>
        <p:nvGraphicFramePr>
          <p:cNvPr id="19" name="Table 18">
            <a:extLst>
              <a:ext uri="{FF2B5EF4-FFF2-40B4-BE49-F238E27FC236}">
                <a16:creationId xmlns:a16="http://schemas.microsoft.com/office/drawing/2014/main" id="{B6734028-886D-1447-8563-2ADAFD826654}"/>
              </a:ext>
            </a:extLst>
          </p:cNvPr>
          <p:cNvGraphicFramePr>
            <a:graphicFrameLocks noGrp="1"/>
          </p:cNvGraphicFramePr>
          <p:nvPr>
            <p:extLst>
              <p:ext uri="{D42A27DB-BD31-4B8C-83A1-F6EECF244321}">
                <p14:modId xmlns:p14="http://schemas.microsoft.com/office/powerpoint/2010/main" val="3080940645"/>
              </p:ext>
            </p:extLst>
          </p:nvPr>
        </p:nvGraphicFramePr>
        <p:xfrm>
          <a:off x="241298" y="4611035"/>
          <a:ext cx="11709404" cy="1794705"/>
        </p:xfrm>
        <a:graphic>
          <a:graphicData uri="http://schemas.openxmlformats.org/drawingml/2006/table">
            <a:tbl>
              <a:tblPr>
                <a:tableStyleId>{5C22544A-7EE6-4342-B048-85BDC9FD1C3A}</a:tableStyleId>
              </a:tblPr>
              <a:tblGrid>
                <a:gridCol w="856864">
                  <a:extLst>
                    <a:ext uri="{9D8B030D-6E8A-4147-A177-3AD203B41FA5}">
                      <a16:colId xmlns:a16="http://schemas.microsoft.com/office/drawing/2014/main" val="2228805695"/>
                    </a:ext>
                  </a:extLst>
                </a:gridCol>
                <a:gridCol w="395681">
                  <a:extLst>
                    <a:ext uri="{9D8B030D-6E8A-4147-A177-3AD203B41FA5}">
                      <a16:colId xmlns:a16="http://schemas.microsoft.com/office/drawing/2014/main" val="3626270068"/>
                    </a:ext>
                  </a:extLst>
                </a:gridCol>
                <a:gridCol w="550361">
                  <a:extLst>
                    <a:ext uri="{9D8B030D-6E8A-4147-A177-3AD203B41FA5}">
                      <a16:colId xmlns:a16="http://schemas.microsoft.com/office/drawing/2014/main" val="607208325"/>
                    </a:ext>
                  </a:extLst>
                </a:gridCol>
                <a:gridCol w="550361">
                  <a:extLst>
                    <a:ext uri="{9D8B030D-6E8A-4147-A177-3AD203B41FA5}">
                      <a16:colId xmlns:a16="http://schemas.microsoft.com/office/drawing/2014/main" val="1625775734"/>
                    </a:ext>
                  </a:extLst>
                </a:gridCol>
                <a:gridCol w="550361">
                  <a:extLst>
                    <a:ext uri="{9D8B030D-6E8A-4147-A177-3AD203B41FA5}">
                      <a16:colId xmlns:a16="http://schemas.microsoft.com/office/drawing/2014/main" val="2390302425"/>
                    </a:ext>
                  </a:extLst>
                </a:gridCol>
                <a:gridCol w="550361">
                  <a:extLst>
                    <a:ext uri="{9D8B030D-6E8A-4147-A177-3AD203B41FA5}">
                      <a16:colId xmlns:a16="http://schemas.microsoft.com/office/drawing/2014/main" val="1012438139"/>
                    </a:ext>
                  </a:extLst>
                </a:gridCol>
                <a:gridCol w="550361">
                  <a:extLst>
                    <a:ext uri="{9D8B030D-6E8A-4147-A177-3AD203B41FA5}">
                      <a16:colId xmlns:a16="http://schemas.microsoft.com/office/drawing/2014/main" val="2058774488"/>
                    </a:ext>
                  </a:extLst>
                </a:gridCol>
                <a:gridCol w="550361">
                  <a:extLst>
                    <a:ext uri="{9D8B030D-6E8A-4147-A177-3AD203B41FA5}">
                      <a16:colId xmlns:a16="http://schemas.microsoft.com/office/drawing/2014/main" val="1453860875"/>
                    </a:ext>
                  </a:extLst>
                </a:gridCol>
                <a:gridCol w="550361">
                  <a:extLst>
                    <a:ext uri="{9D8B030D-6E8A-4147-A177-3AD203B41FA5}">
                      <a16:colId xmlns:a16="http://schemas.microsoft.com/office/drawing/2014/main" val="1807019980"/>
                    </a:ext>
                  </a:extLst>
                </a:gridCol>
                <a:gridCol w="550361">
                  <a:extLst>
                    <a:ext uri="{9D8B030D-6E8A-4147-A177-3AD203B41FA5}">
                      <a16:colId xmlns:a16="http://schemas.microsoft.com/office/drawing/2014/main" val="1361204689"/>
                    </a:ext>
                  </a:extLst>
                </a:gridCol>
                <a:gridCol w="550361">
                  <a:extLst>
                    <a:ext uri="{9D8B030D-6E8A-4147-A177-3AD203B41FA5}">
                      <a16:colId xmlns:a16="http://schemas.microsoft.com/office/drawing/2014/main" val="3248080633"/>
                    </a:ext>
                  </a:extLst>
                </a:gridCol>
                <a:gridCol w="550361">
                  <a:extLst>
                    <a:ext uri="{9D8B030D-6E8A-4147-A177-3AD203B41FA5}">
                      <a16:colId xmlns:a16="http://schemas.microsoft.com/office/drawing/2014/main" val="2569105893"/>
                    </a:ext>
                  </a:extLst>
                </a:gridCol>
                <a:gridCol w="550361">
                  <a:extLst>
                    <a:ext uri="{9D8B030D-6E8A-4147-A177-3AD203B41FA5}">
                      <a16:colId xmlns:a16="http://schemas.microsoft.com/office/drawing/2014/main" val="3312449060"/>
                    </a:ext>
                  </a:extLst>
                </a:gridCol>
                <a:gridCol w="550361">
                  <a:extLst>
                    <a:ext uri="{9D8B030D-6E8A-4147-A177-3AD203B41FA5}">
                      <a16:colId xmlns:a16="http://schemas.microsoft.com/office/drawing/2014/main" val="4181144596"/>
                    </a:ext>
                  </a:extLst>
                </a:gridCol>
                <a:gridCol w="550361">
                  <a:extLst>
                    <a:ext uri="{9D8B030D-6E8A-4147-A177-3AD203B41FA5}">
                      <a16:colId xmlns:a16="http://schemas.microsoft.com/office/drawing/2014/main" val="739577891"/>
                    </a:ext>
                  </a:extLst>
                </a:gridCol>
                <a:gridCol w="550361">
                  <a:extLst>
                    <a:ext uri="{9D8B030D-6E8A-4147-A177-3AD203B41FA5}">
                      <a16:colId xmlns:a16="http://schemas.microsoft.com/office/drawing/2014/main" val="3790499408"/>
                    </a:ext>
                  </a:extLst>
                </a:gridCol>
                <a:gridCol w="550361">
                  <a:extLst>
                    <a:ext uri="{9D8B030D-6E8A-4147-A177-3AD203B41FA5}">
                      <a16:colId xmlns:a16="http://schemas.microsoft.com/office/drawing/2014/main" val="791235922"/>
                    </a:ext>
                  </a:extLst>
                </a:gridCol>
                <a:gridCol w="550361">
                  <a:extLst>
                    <a:ext uri="{9D8B030D-6E8A-4147-A177-3AD203B41FA5}">
                      <a16:colId xmlns:a16="http://schemas.microsoft.com/office/drawing/2014/main" val="1185923830"/>
                    </a:ext>
                  </a:extLst>
                </a:gridCol>
                <a:gridCol w="550361">
                  <a:extLst>
                    <a:ext uri="{9D8B030D-6E8A-4147-A177-3AD203B41FA5}">
                      <a16:colId xmlns:a16="http://schemas.microsoft.com/office/drawing/2014/main" val="3609395823"/>
                    </a:ext>
                  </a:extLst>
                </a:gridCol>
                <a:gridCol w="550361">
                  <a:extLst>
                    <a:ext uri="{9D8B030D-6E8A-4147-A177-3AD203B41FA5}">
                      <a16:colId xmlns:a16="http://schemas.microsoft.com/office/drawing/2014/main" val="1231307687"/>
                    </a:ext>
                  </a:extLst>
                </a:gridCol>
                <a:gridCol w="550361">
                  <a:extLst>
                    <a:ext uri="{9D8B030D-6E8A-4147-A177-3AD203B41FA5}">
                      <a16:colId xmlns:a16="http://schemas.microsoft.com/office/drawing/2014/main" val="3428978971"/>
                    </a:ext>
                  </a:extLst>
                </a:gridCol>
              </a:tblGrid>
              <a:tr h="350560">
                <a:tc>
                  <a:txBody>
                    <a:bodyPr/>
                    <a:lstStyle/>
                    <a:p>
                      <a:pPr algn="ctr" fontAlgn="ct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旅行・レジャー</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映画・観劇</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インターネット</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外食・グルメ</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a:effectLst/>
                        </a:rPr>
                        <a:t>音楽</a:t>
                      </a:r>
                      <a:endParaRPr lang="ja-JP" altLang="en-US" sz="1000" b="0"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お菓子・食品</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0" u="none" strike="noStrike" dirty="0">
                          <a:effectLst/>
                        </a:rPr>
                        <a:t>PC</a:t>
                      </a:r>
                      <a:r>
                        <a:rPr lang="ja-JP" altLang="en-US" sz="1000" b="0" u="none" strike="noStrike" dirty="0">
                          <a:effectLst/>
                        </a:rPr>
                        <a:t>・家電</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ファッション</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アニメ・漫画</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お茶・コーヒー・紅茶</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ライブ・イベント</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雑貨・インテリア</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スポーツ観戦</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本・雑誌</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ゲーム</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0" u="none" strike="noStrike" dirty="0">
                          <a:effectLst/>
                        </a:rPr>
                        <a:t>TV</a:t>
                      </a:r>
                      <a:r>
                        <a:rPr lang="ja-JP" altLang="en-US" sz="1000" b="0" u="none" strike="noStrike" dirty="0">
                          <a:effectLst/>
                        </a:rPr>
                        <a:t>・番組・有名人</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通販・オンラインショッピング</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貯蓄</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美容</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ja-JP" altLang="en-US" sz="1000" b="0" u="none" strike="noStrike" dirty="0">
                          <a:effectLst/>
                        </a:rPr>
                        <a:t>家事・料理</a:t>
                      </a:r>
                      <a:endParaRPr lang="ja-JP" altLang="en-US" sz="1000" b="0"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7219335"/>
                  </a:ext>
                </a:extLst>
              </a:tr>
              <a:tr h="179258">
                <a:tc>
                  <a:txBody>
                    <a:bodyPr/>
                    <a:lstStyle/>
                    <a:p>
                      <a:pPr algn="ctr" fontAlgn="ctr"/>
                      <a:r>
                        <a:rPr lang="en-US" sz="1000" b="1" u="none" strike="noStrike" dirty="0">
                          <a:effectLst/>
                        </a:rPr>
                        <a:t>SNS</a:t>
                      </a:r>
                      <a:r>
                        <a:rPr lang="ja-JP" altLang="en-US" sz="1000" b="1" u="none" strike="noStrike" dirty="0">
                          <a:effectLst/>
                        </a:rPr>
                        <a:t>利用費全体</a:t>
                      </a:r>
                      <a:r>
                        <a:rPr lang="en-US" altLang="ja-JP" sz="1000" b="1" u="none" strike="noStrike" dirty="0">
                          <a:effectLst/>
                        </a:rPr>
                        <a:t>(</a:t>
                      </a:r>
                      <a:r>
                        <a:rPr lang="en-US" sz="1000" b="1" u="none" strike="noStrike" dirty="0">
                          <a:effectLst/>
                        </a:rPr>
                        <a:t>n=11535)</a:t>
                      </a:r>
                      <a:endParaRPr lang="en-US" sz="10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algn="ctr" fontAlgn="ctr"/>
                      <a:r>
                        <a:rPr lang="en-US" sz="900" u="none" strike="noStrike" dirty="0">
                          <a:effectLst/>
                        </a:rPr>
                        <a:t>51.5</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39.2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34.2</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31.1</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26.7</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26.1</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25.9</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24.8</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23.2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23.0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22.4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22.3</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20.5</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19.8</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19.3</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19.2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18.4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17.4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14.3</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14.1</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3796476"/>
                  </a:ext>
                </a:extLst>
              </a:tr>
              <a:tr h="308853">
                <a:tc>
                  <a:txBody>
                    <a:bodyPr/>
                    <a:lstStyle/>
                    <a:p>
                      <a:pPr algn="ctr" rtl="0" fontAlgn="ctr"/>
                      <a:r>
                        <a:rPr lang="en-US" sz="900" b="1" u="none" strike="noStrike" dirty="0" err="1">
                          <a:effectLst/>
                        </a:rPr>
                        <a:t>InstagramMP</a:t>
                      </a:r>
                      <a:r>
                        <a:rPr lang="ja-JP" altLang="en-US" sz="900" b="1" u="none" strike="noStrike" dirty="0">
                          <a:effectLst/>
                        </a:rPr>
                        <a:t>　　全体</a:t>
                      </a:r>
                      <a:r>
                        <a:rPr lang="en-US" altLang="ja-JP" sz="900" b="1" u="none" strike="noStrike" dirty="0">
                          <a:effectLst/>
                        </a:rPr>
                        <a:t>(</a:t>
                      </a:r>
                      <a:r>
                        <a:rPr lang="en-US" sz="900" b="1" u="none" strike="noStrike" dirty="0">
                          <a:effectLst/>
                        </a:rPr>
                        <a:t>n=634)</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2F92"/>
                    </a:solidFill>
                  </a:tcPr>
                </a:tc>
                <a:tc>
                  <a:txBody>
                    <a:bodyPr/>
                    <a:lstStyle/>
                    <a:p>
                      <a:pPr algn="ctr" fontAlgn="ctr"/>
                      <a:r>
                        <a:rPr lang="en-US" sz="900" u="none" strike="noStrike" dirty="0">
                          <a:effectLst/>
                        </a:rPr>
                        <a:t>59.6</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45.4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26.0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39.4</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28.7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31.9</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13.7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800" u="none" strike="noStrike" dirty="0">
                          <a:effectLst/>
                        </a:rPr>
                        <a:t>45.9</a:t>
                      </a:r>
                      <a:endParaRPr lang="en-US" sz="18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a:txBody>
                    <a:bodyPr/>
                    <a:lstStyle/>
                    <a:p>
                      <a:pPr algn="ctr" fontAlgn="ctr"/>
                      <a:r>
                        <a:rPr lang="en-US" sz="900" u="none" strike="noStrike" dirty="0">
                          <a:effectLst/>
                        </a:rPr>
                        <a:t>13.9</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26.3</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33.4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800" u="none" strike="noStrike" dirty="0">
                          <a:effectLst/>
                        </a:rPr>
                        <a:t>37.9</a:t>
                      </a:r>
                      <a:endParaRPr lang="en-US" sz="18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a:txBody>
                    <a:bodyPr/>
                    <a:lstStyle/>
                    <a:p>
                      <a:pPr algn="ctr" fontAlgn="ctr"/>
                      <a:r>
                        <a:rPr lang="en-US" sz="900" u="none" strike="noStrike" dirty="0">
                          <a:effectLst/>
                        </a:rPr>
                        <a:t>18.0</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17.2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10.3</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21.9</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17.8</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21.8</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800" u="none" strike="noStrike" dirty="0">
                          <a:effectLst/>
                        </a:rPr>
                        <a:t>27.4</a:t>
                      </a:r>
                      <a:endParaRPr lang="en-US" sz="18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a:txBody>
                    <a:bodyPr/>
                    <a:lstStyle/>
                    <a:p>
                      <a:pPr algn="ctr" fontAlgn="ctr"/>
                      <a:r>
                        <a:rPr lang="en-US" sz="900" u="none" strike="noStrike" dirty="0">
                          <a:effectLst/>
                        </a:rPr>
                        <a:t>19.6</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6976529"/>
                  </a:ext>
                </a:extLst>
              </a:tr>
              <a:tr h="270753">
                <a:tc>
                  <a:txBody>
                    <a:bodyPr/>
                    <a:lstStyle/>
                    <a:p>
                      <a:pPr algn="ctr" rtl="0" fontAlgn="ctr"/>
                      <a:r>
                        <a:rPr lang="en-US" sz="900" b="1" u="none" strike="noStrike" dirty="0" err="1">
                          <a:solidFill>
                            <a:schemeClr val="bg1"/>
                          </a:solidFill>
                          <a:effectLst/>
                        </a:rPr>
                        <a:t>FacebookMP</a:t>
                      </a:r>
                      <a:r>
                        <a:rPr lang="ja-JP" altLang="en-US" sz="900" b="1" u="none" strike="noStrike" dirty="0">
                          <a:solidFill>
                            <a:schemeClr val="bg1"/>
                          </a:solidFill>
                          <a:effectLst/>
                        </a:rPr>
                        <a:t>全体</a:t>
                      </a:r>
                      <a:r>
                        <a:rPr lang="en-US" altLang="ja-JP" sz="900" b="1" u="none" strike="noStrike" dirty="0">
                          <a:solidFill>
                            <a:schemeClr val="bg1"/>
                          </a:solidFill>
                          <a:effectLst/>
                        </a:rPr>
                        <a:t>(</a:t>
                      </a:r>
                      <a:r>
                        <a:rPr lang="en-US" sz="900" b="1" u="none" strike="noStrike" dirty="0">
                          <a:solidFill>
                            <a:schemeClr val="bg1"/>
                          </a:solidFill>
                          <a:effectLst/>
                        </a:rPr>
                        <a:t>n=4078)</a:t>
                      </a:r>
                      <a:endParaRPr lang="en-US" sz="900" b="1" i="0" u="none" strike="noStrike" dirty="0">
                        <a:solidFill>
                          <a:schemeClr val="bg1"/>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ctr"/>
                      <a:r>
                        <a:rPr lang="en-US" sz="900" u="none" strike="noStrike">
                          <a:effectLst/>
                        </a:rPr>
                        <a:t>59.0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39.0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29.7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33.7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22.2</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22.0</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24.4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21.0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14.1</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20.2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18.2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18.7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22.5</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15.7</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11.4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15.0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15.0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16.9</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11.9</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12.7</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53547463"/>
                  </a:ext>
                </a:extLst>
              </a:tr>
              <a:tr h="276480">
                <a:tc>
                  <a:txBody>
                    <a:bodyPr/>
                    <a:lstStyle/>
                    <a:p>
                      <a:pPr algn="ctr" rtl="0" fontAlgn="ctr"/>
                      <a:r>
                        <a:rPr lang="en-US" sz="900" b="1" u="none" strike="noStrike" dirty="0" err="1">
                          <a:effectLst/>
                        </a:rPr>
                        <a:t>TwitterMP</a:t>
                      </a:r>
                      <a:r>
                        <a:rPr lang="ja-JP" altLang="en-US" sz="900" b="1" u="none" strike="noStrike" dirty="0">
                          <a:effectLst/>
                        </a:rPr>
                        <a:t>全体</a:t>
                      </a:r>
                      <a:r>
                        <a:rPr lang="en-US" altLang="ja-JP" sz="900" b="1" u="none" strike="noStrike" dirty="0">
                          <a:effectLst/>
                        </a:rPr>
                        <a:t>(</a:t>
                      </a:r>
                      <a:r>
                        <a:rPr lang="en-US" sz="900" b="1" u="none" strike="noStrike" dirty="0">
                          <a:effectLst/>
                        </a:rPr>
                        <a:t>n=3392)</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US" sz="900" u="none" strike="noStrike">
                          <a:effectLst/>
                        </a:rPr>
                        <a:t>44.2</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42.1</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40.0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28.4</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35.4</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29.7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29.8</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28.7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38.6</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24.2</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29.4</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23.7</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21.3</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25.9</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32.6</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25.0</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22.4</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17.6</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a:effectLst/>
                        </a:rPr>
                        <a:t>16.1</a:t>
                      </a:r>
                      <a:endParaRPr lang="en-US" sz="900" b="1" i="0" u="none" strike="noStrike">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900" u="none" strike="noStrike" dirty="0">
                          <a:effectLst/>
                        </a:rPr>
                        <a:t>14.2</a:t>
                      </a:r>
                      <a:endParaRPr lang="en-US" sz="900" b="1" i="0" u="none" strike="noStrike" dirty="0">
                        <a:solidFill>
                          <a:srgbClr val="000000"/>
                        </a:solidFill>
                        <a:effectLst/>
                        <a:latin typeface="Calibri" panose="020F0502020204030204" pitchFamily="34" charset="0"/>
                      </a:endParaRPr>
                    </a:p>
                  </a:txBody>
                  <a:tcPr marL="5703" marR="5703" marT="57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324079"/>
                  </a:ext>
                </a:extLst>
              </a:tr>
            </a:tbl>
          </a:graphicData>
        </a:graphic>
      </p:graphicFrame>
      <p:sp>
        <p:nvSpPr>
          <p:cNvPr id="22" name="テキスト ボックス 21"/>
          <p:cNvSpPr txBox="1"/>
          <p:nvPr/>
        </p:nvSpPr>
        <p:spPr>
          <a:xfrm>
            <a:off x="6405984" y="1183206"/>
            <a:ext cx="5329697" cy="461665"/>
          </a:xfrm>
          <a:prstGeom prst="rect">
            <a:avLst/>
          </a:prstGeom>
          <a:noFill/>
        </p:spPr>
        <p:txBody>
          <a:bodyPr wrap="square" rtlCol="0">
            <a:spAutoFit/>
          </a:bodyPr>
          <a:lstStyle/>
          <a:p>
            <a:r>
              <a:rPr kumimoji="1" lang="ja-JP" altLang="en-US" sz="2400" dirty="0"/>
              <a:t>トレンド情報の検索に使われている！</a:t>
            </a:r>
          </a:p>
        </p:txBody>
      </p:sp>
      <p:sp>
        <p:nvSpPr>
          <p:cNvPr id="27" name="テキスト ボックス 26"/>
          <p:cNvSpPr txBox="1"/>
          <p:nvPr/>
        </p:nvSpPr>
        <p:spPr>
          <a:xfrm>
            <a:off x="3376569" y="174488"/>
            <a:ext cx="6086408" cy="584775"/>
          </a:xfrm>
          <a:prstGeom prst="rect">
            <a:avLst/>
          </a:prstGeom>
          <a:noFill/>
        </p:spPr>
        <p:txBody>
          <a:bodyPr wrap="square" rtlCol="0">
            <a:spAutoFit/>
          </a:bodyPr>
          <a:lstStyle/>
          <a:p>
            <a:r>
              <a:rPr kumimoji="1" lang="ja-JP" altLang="en-US" sz="3200" dirty="0">
                <a:solidFill>
                  <a:schemeClr val="bg1"/>
                </a:solidFill>
              </a:rPr>
              <a:t>どんなものを検索しているのか？</a:t>
            </a:r>
          </a:p>
        </p:txBody>
      </p:sp>
      <p:sp>
        <p:nvSpPr>
          <p:cNvPr id="5" name="テキスト ボックス 4"/>
          <p:cNvSpPr txBox="1"/>
          <p:nvPr/>
        </p:nvSpPr>
        <p:spPr>
          <a:xfrm>
            <a:off x="4232034" y="1460205"/>
            <a:ext cx="1275277" cy="369332"/>
          </a:xfrm>
          <a:prstGeom prst="rect">
            <a:avLst/>
          </a:prstGeom>
          <a:noFill/>
        </p:spPr>
        <p:txBody>
          <a:bodyPr wrap="square" rtlCol="0">
            <a:spAutoFit/>
          </a:bodyPr>
          <a:lstStyle/>
          <a:p>
            <a:r>
              <a:rPr kumimoji="1" lang="ja-JP" altLang="en-US" dirty="0"/>
              <a:t>ファッション</a:t>
            </a:r>
          </a:p>
        </p:txBody>
      </p:sp>
      <p:sp>
        <p:nvSpPr>
          <p:cNvPr id="6" name="テキスト ボックス 5"/>
          <p:cNvSpPr txBox="1"/>
          <p:nvPr/>
        </p:nvSpPr>
        <p:spPr>
          <a:xfrm>
            <a:off x="6152269" y="1774973"/>
            <a:ext cx="1880383" cy="369332"/>
          </a:xfrm>
          <a:prstGeom prst="rect">
            <a:avLst/>
          </a:prstGeom>
          <a:noFill/>
        </p:spPr>
        <p:txBody>
          <a:bodyPr wrap="square" rtlCol="0">
            <a:spAutoFit/>
          </a:bodyPr>
          <a:lstStyle/>
          <a:p>
            <a:r>
              <a:rPr lang="ja-JP" altLang="en-US" dirty="0"/>
              <a:t>雑貨・インテリア</a:t>
            </a:r>
            <a:endParaRPr kumimoji="1" lang="ja-JP" altLang="en-US" dirty="0"/>
          </a:p>
        </p:txBody>
      </p:sp>
      <p:sp>
        <p:nvSpPr>
          <p:cNvPr id="9" name="テキスト ボックス 8"/>
          <p:cNvSpPr txBox="1"/>
          <p:nvPr/>
        </p:nvSpPr>
        <p:spPr>
          <a:xfrm>
            <a:off x="10539180" y="2342492"/>
            <a:ext cx="647114" cy="369332"/>
          </a:xfrm>
          <a:prstGeom prst="rect">
            <a:avLst/>
          </a:prstGeom>
          <a:noFill/>
        </p:spPr>
        <p:txBody>
          <a:bodyPr wrap="square" rtlCol="0">
            <a:spAutoFit/>
          </a:bodyPr>
          <a:lstStyle/>
          <a:p>
            <a:r>
              <a:rPr kumimoji="1" lang="ja-JP" altLang="en-US" dirty="0"/>
              <a:t>美容</a:t>
            </a:r>
          </a:p>
        </p:txBody>
      </p:sp>
      <p:pic>
        <p:nvPicPr>
          <p:cNvPr id="10" name="図 9"/>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477941" y="1753287"/>
            <a:ext cx="835536" cy="838892"/>
          </a:xfrm>
          <a:prstGeom prst="rect">
            <a:avLst/>
          </a:prstGeom>
        </p:spPr>
      </p:pic>
      <p:pic>
        <p:nvPicPr>
          <p:cNvPr id="11" name="図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98420" y="2074602"/>
            <a:ext cx="835224" cy="841321"/>
          </a:xfrm>
          <a:prstGeom prst="rect">
            <a:avLst/>
          </a:prstGeom>
        </p:spPr>
      </p:pic>
      <p:pic>
        <p:nvPicPr>
          <p:cNvPr id="12" name="図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45125" y="2646708"/>
            <a:ext cx="835224" cy="841321"/>
          </a:xfrm>
          <a:prstGeom prst="rect">
            <a:avLst/>
          </a:prstGeom>
        </p:spPr>
      </p:pic>
      <p:sp>
        <p:nvSpPr>
          <p:cNvPr id="13" name="テキスト ボックス 12">
            <a:extLst>
              <a:ext uri="{FF2B5EF4-FFF2-40B4-BE49-F238E27FC236}">
                <a16:creationId xmlns:a16="http://schemas.microsoft.com/office/drawing/2014/main" id="{DAC9347A-ED1D-4968-97E9-BD0EF31174EB}"/>
              </a:ext>
            </a:extLst>
          </p:cNvPr>
          <p:cNvSpPr txBox="1"/>
          <p:nvPr/>
        </p:nvSpPr>
        <p:spPr>
          <a:xfrm>
            <a:off x="114686" y="80253"/>
            <a:ext cx="1416050" cy="369332"/>
          </a:xfrm>
          <a:prstGeom prst="rect">
            <a:avLst/>
          </a:prstGeom>
          <a:noFill/>
        </p:spPr>
        <p:txBody>
          <a:bodyPr wrap="square" rtlCol="0">
            <a:spAutoFit/>
          </a:bodyPr>
          <a:lstStyle/>
          <a:p>
            <a:r>
              <a:rPr kumimoji="1" lang="ja-JP" altLang="en-US" dirty="0">
                <a:solidFill>
                  <a:schemeClr val="bg1"/>
                </a:solidFill>
              </a:rPr>
              <a:t>現状分析</a:t>
            </a:r>
          </a:p>
        </p:txBody>
      </p:sp>
      <p:sp>
        <p:nvSpPr>
          <p:cNvPr id="14" name="テキスト ボックス 13"/>
          <p:cNvSpPr txBox="1"/>
          <p:nvPr/>
        </p:nvSpPr>
        <p:spPr>
          <a:xfrm>
            <a:off x="5202866" y="6481625"/>
            <a:ext cx="6379535" cy="307777"/>
          </a:xfrm>
          <a:prstGeom prst="rect">
            <a:avLst/>
          </a:prstGeom>
          <a:noFill/>
        </p:spPr>
        <p:txBody>
          <a:bodyPr wrap="square" rtlCol="0">
            <a:spAutoFit/>
          </a:bodyPr>
          <a:lstStyle/>
          <a:p>
            <a:r>
              <a:rPr lang="ja-JP" altLang="en-US" sz="1400" dirty="0"/>
              <a:t>ソーシャルメディアの利用状況調査＆ユーザープロファイル分析　　</a:t>
            </a:r>
            <a:r>
              <a:rPr kumimoji="1" lang="en-US" altLang="ja-JP" sz="1400" dirty="0" err="1"/>
              <a:t>Macromill</a:t>
            </a:r>
            <a:endParaRPr kumimoji="1" lang="ja-JP" altLang="en-US" sz="1400" dirty="0"/>
          </a:p>
        </p:txBody>
      </p:sp>
    </p:spTree>
    <p:extLst>
      <p:ext uri="{BB962C8B-B14F-4D97-AF65-F5344CB8AC3E}">
        <p14:creationId xmlns:p14="http://schemas.microsoft.com/office/powerpoint/2010/main" val="231942204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8402</TotalTime>
  <Words>2608</Words>
  <Application>Microsoft Office PowerPoint</Application>
  <PresentationFormat>ワイド画面</PresentationFormat>
  <Paragraphs>627</Paragraphs>
  <Slides>44</Slides>
  <Notes>20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44</vt:i4>
      </vt:variant>
    </vt:vector>
  </HeadingPairs>
  <TitlesOfParts>
    <vt:vector size="54" baseType="lpstr">
      <vt:lpstr>HGSｺﾞｼｯｸM</vt:lpstr>
      <vt:lpstr>ＭＳ Ｐゴシック</vt:lpstr>
      <vt:lpstr>新細明體</vt:lpstr>
      <vt:lpstr>宋体</vt:lpstr>
      <vt:lpstr>Arial</vt:lpstr>
      <vt:lpstr>Britannic Bold</vt:lpstr>
      <vt:lpstr>Calibri</vt:lpstr>
      <vt:lpstr>Calibri Light</vt:lpstr>
      <vt:lpstr>Ebrima</vt:lpstr>
      <vt:lpstr>Office テーマ</vt:lpstr>
      <vt:lpstr>PowerPoint プレゼンテーション</vt:lpstr>
      <vt:lpstr>研究概要</vt:lpstr>
      <vt:lpstr>PowerPoint プレゼンテーション</vt:lpstr>
      <vt:lpstr>PowerPoint プレゼンテーション</vt:lpstr>
      <vt:lpstr>PowerPoint プレゼンテーション</vt:lpstr>
      <vt:lpstr>PowerPoint プレゼンテーション</vt:lpstr>
      <vt:lpstr>実際に調べてみると・・・</vt:lpstr>
      <vt:lpstr>PowerPoint プレゼンテーション</vt:lpstr>
      <vt:lpstr>PowerPoint プレゼンテーション</vt:lpstr>
      <vt:lpstr>PowerPoint プレゼンテーション</vt:lpstr>
      <vt:lpstr>若い女性たちはInstagramを何のために使っているのか？</vt:lpstr>
      <vt:lpstr>問題意識</vt:lpstr>
      <vt:lpstr>ネット上の口コミに関する先行研究</vt:lpstr>
      <vt:lpstr>PowerPoint プレゼンテーション</vt:lpstr>
      <vt:lpstr>Instagramの先行研究</vt:lpstr>
      <vt:lpstr>PowerPoint プレゼンテーション</vt:lpstr>
      <vt:lpstr>PowerPoint プレゼンテーション</vt:lpstr>
      <vt:lpstr>事例（Instagramを使用するか否かの違い） </vt:lpstr>
      <vt:lpstr>PowerPoint プレゼンテーション</vt:lpstr>
      <vt:lpstr>PowerPoint プレゼンテーション</vt:lpstr>
      <vt:lpstr>口コミサイトとInstagramの主な違い</vt:lpstr>
      <vt:lpstr>PowerPoint プレゼンテーション</vt:lpstr>
      <vt:lpstr>PowerPoint プレゼンテーション</vt:lpstr>
      <vt:lpstr>ネット口コミの有効性</vt:lpstr>
      <vt:lpstr>しかし、</vt:lpstr>
      <vt:lpstr>PowerPoint プレゼンテーション</vt:lpstr>
      <vt:lpstr>PowerPoint プレゼンテーション</vt:lpstr>
      <vt:lpstr>PowerPoint プレゼンテーション</vt:lpstr>
      <vt:lpstr>仮説導出まとめ</vt:lpstr>
      <vt:lpstr>仮説</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参考文献</vt:lpstr>
      <vt:lpstr>PowerPoint プレゼンテーション</vt:lpstr>
      <vt:lpstr>PowerPoint プレゼンテーション</vt:lpstr>
    </vt:vector>
  </TitlesOfParts>
  <Company>拓殖大学</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Administrator</dc:creator>
  <cp:lastModifiedBy>Michiru</cp:lastModifiedBy>
  <cp:revision>802</cp:revision>
  <cp:lastPrinted>2017-12-12T05:40:56Z</cp:lastPrinted>
  <dcterms:created xsi:type="dcterms:W3CDTF">2017-08-04T06:40:57Z</dcterms:created>
  <dcterms:modified xsi:type="dcterms:W3CDTF">2017-12-12T14:57:49Z</dcterms:modified>
</cp:coreProperties>
</file>